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media/audio2.bin" ContentType="audio/unknown"/>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media/audio3.bin" ContentType="audio/unknown"/>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media/audio1.bin" ContentType="audio/unknown"/>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14"/>
  </p:notesMasterIdLst>
  <p:sldIdLst>
    <p:sldId id="256" r:id="rId2"/>
    <p:sldId id="257" r:id="rId3"/>
    <p:sldId id="258" r:id="rId4"/>
    <p:sldId id="259" r:id="rId5"/>
    <p:sldId id="265" r:id="rId6"/>
    <p:sldId id="266" r:id="rId7"/>
    <p:sldId id="260" r:id="rId8"/>
    <p:sldId id="261" r:id="rId9"/>
    <p:sldId id="267" r:id="rId10"/>
    <p:sldId id="262" r:id="rId11"/>
    <p:sldId id="263" r:id="rId12"/>
    <p:sldId id="26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28DCA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86" d="100"/>
          <a:sy n="86" d="100"/>
        </p:scale>
        <p:origin x="-175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80C80F-ECBE-5746-A09B-5AF5ED6799AA}" type="datetimeFigureOut">
              <a:rPr lang="en-US" smtClean="0"/>
              <a:t>2/14/16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67E07-A5CA-F048-91F5-6B4D052C903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Picture retrieved from: http://thenextfamily.com/2013/06/what-would-you-do-if-another-child-stole-your-kids-drum/</a:t>
            </a:r>
            <a:endParaRPr lang="en-US" dirty="0"/>
          </a:p>
        </p:txBody>
      </p:sp>
      <p:sp>
        <p:nvSpPr>
          <p:cNvPr id="4" name="Slide Number Placeholder 3"/>
          <p:cNvSpPr>
            <a:spLocks noGrp="1"/>
          </p:cNvSpPr>
          <p:nvPr>
            <p:ph type="sldNum" sz="quarter" idx="10"/>
          </p:nvPr>
        </p:nvSpPr>
        <p:spPr/>
        <p:txBody>
          <a:bodyPr/>
          <a:lstStyle/>
          <a:p>
            <a:fld id="{16267E07-A5CA-F048-91F5-6B4D052C903C}" type="slidenum">
              <a:rPr lang="en-US" smtClean="0"/>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a:t>
            </a:r>
            <a:r>
              <a:rPr lang="en-US" baseline="0" dirty="0" smtClean="0"/>
              <a:t> retrieved from: </a:t>
            </a:r>
            <a:r>
              <a:rPr lang="en-US" baseline="0" dirty="0" err="1" smtClean="0"/>
              <a:t>http://silvastrings.weebly.com/benefits-of-music-education.html</a:t>
            </a:r>
            <a:endParaRPr lang="en-US" dirty="0"/>
          </a:p>
        </p:txBody>
      </p:sp>
      <p:sp>
        <p:nvSpPr>
          <p:cNvPr id="4" name="Slide Number Placeholder 3"/>
          <p:cNvSpPr>
            <a:spLocks noGrp="1"/>
          </p:cNvSpPr>
          <p:nvPr>
            <p:ph type="sldNum" sz="quarter" idx="10"/>
          </p:nvPr>
        </p:nvSpPr>
        <p:spPr/>
        <p:txBody>
          <a:bodyPr/>
          <a:lstStyle/>
          <a:p>
            <a:fld id="{16267E07-A5CA-F048-91F5-6B4D052C903C}" type="slidenum">
              <a:rPr lang="en-US" smtClean="0"/>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 retrieved from: https://</a:t>
            </a:r>
            <a:r>
              <a:rPr lang="en-US" dirty="0" err="1" smtClean="0"/>
              <a:t>www.pinterest.com/tcmasters/school</a:t>
            </a:r>
            <a:r>
              <a:rPr lang="en-US" dirty="0" smtClean="0"/>
              <a:t>-rhythm-sticks/</a:t>
            </a:r>
            <a:endParaRPr lang="en-US" dirty="0"/>
          </a:p>
        </p:txBody>
      </p:sp>
      <p:sp>
        <p:nvSpPr>
          <p:cNvPr id="4" name="Slide Number Placeholder 3"/>
          <p:cNvSpPr>
            <a:spLocks noGrp="1"/>
          </p:cNvSpPr>
          <p:nvPr>
            <p:ph type="sldNum" sz="quarter" idx="10"/>
          </p:nvPr>
        </p:nvSpPr>
        <p:spPr/>
        <p:txBody>
          <a:bodyPr/>
          <a:lstStyle/>
          <a:p>
            <a:fld id="{16267E07-A5CA-F048-91F5-6B4D052C903C}" type="slidenum">
              <a:rPr lang="en-US" smtClean="0"/>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Pictures are</a:t>
            </a:r>
            <a:r>
              <a:rPr lang="en-US" baseline="0" dirty="0" smtClean="0"/>
              <a:t> from my own camera! GBCSD 2</a:t>
            </a:r>
            <a:r>
              <a:rPr lang="en-US" baseline="30000" dirty="0" smtClean="0"/>
              <a:t>nd</a:t>
            </a:r>
            <a:r>
              <a:rPr lang="en-US" baseline="0" dirty="0" smtClean="0"/>
              <a:t> graders, April 2015.</a:t>
            </a:r>
            <a:endParaRPr lang="en-US" dirty="0"/>
          </a:p>
        </p:txBody>
      </p:sp>
      <p:sp>
        <p:nvSpPr>
          <p:cNvPr id="4" name="Slide Number Placeholder 3"/>
          <p:cNvSpPr>
            <a:spLocks noGrp="1"/>
          </p:cNvSpPr>
          <p:nvPr>
            <p:ph type="sldNum" sz="quarter" idx="10"/>
          </p:nvPr>
        </p:nvSpPr>
        <p:spPr/>
        <p:txBody>
          <a:bodyPr/>
          <a:lstStyle/>
          <a:p>
            <a:fld id="{16267E07-A5CA-F048-91F5-6B4D052C903C}" type="slidenum">
              <a:rPr lang="en-US" smtClean="0"/>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 retrieved from: </a:t>
            </a:r>
            <a:r>
              <a:rPr lang="en-US" dirty="0" err="1" smtClean="0"/>
              <a:t>http://www.therooster.com/blog/we-found-weirdest-musical-instruments-world-wean-you-your-synth-pad</a:t>
            </a:r>
            <a:endParaRPr lang="en-US" dirty="0"/>
          </a:p>
        </p:txBody>
      </p:sp>
      <p:sp>
        <p:nvSpPr>
          <p:cNvPr id="4" name="Slide Number Placeholder 3"/>
          <p:cNvSpPr>
            <a:spLocks noGrp="1"/>
          </p:cNvSpPr>
          <p:nvPr>
            <p:ph type="sldNum" sz="quarter" idx="10"/>
          </p:nvPr>
        </p:nvSpPr>
        <p:spPr/>
        <p:txBody>
          <a:bodyPr/>
          <a:lstStyle/>
          <a:p>
            <a:fld id="{16267E07-A5CA-F048-91F5-6B4D052C903C}"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2825"/>
            <a:ext cx="8229600" cy="2136775"/>
          </a:xfrm>
        </p:spPr>
        <p:txBody>
          <a:bodyPr anchor="b" anchorCtr="0">
            <a:noAutofit/>
          </a:bodyPr>
          <a:lstStyle>
            <a:lvl1pPr>
              <a:defRPr sz="5600"/>
            </a:lvl1pPr>
          </a:lstStyle>
          <a:p>
            <a:r>
              <a:rPr lang="en-US" smtClean="0"/>
              <a:t>Click to edit Master title style</a:t>
            </a:r>
            <a:endParaRPr/>
          </a:p>
        </p:txBody>
      </p:sp>
      <p:sp>
        <p:nvSpPr>
          <p:cNvPr id="3" name="Subtitle 2"/>
          <p:cNvSpPr>
            <a:spLocks noGrp="1"/>
          </p:cNvSpPr>
          <p:nvPr>
            <p:ph type="subTitle" idx="1"/>
          </p:nvPr>
        </p:nvSpPr>
        <p:spPr>
          <a:xfrm>
            <a:off x="457200" y="4464424"/>
            <a:ext cx="8229600" cy="1174375"/>
          </a:xfrm>
        </p:spPr>
        <p:txBody>
          <a:bodyPr>
            <a:normAutofit/>
          </a:bodyPr>
          <a:lstStyle>
            <a:lvl1pPr marL="0" indent="0" algn="ctr">
              <a:spcBef>
                <a:spcPts val="30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48AE40FA-E267-1048-8924-A4A6F69707DD}" type="datetimeFigureOut">
              <a:rPr lang="en-US" smtClean="0"/>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B960B-7790-3340-AB26-D029360A4D8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44865"/>
            <a:ext cx="8229600" cy="1071641"/>
          </a:xfrm>
        </p:spPr>
        <p:txBody>
          <a:bodyPr vert="horz" lIns="91440" tIns="45720" rIns="91440" bIns="45720" rtlCol="0" anchor="b" anchorCtr="0">
            <a:noAutofit/>
          </a:bodyPr>
          <a:lstStyle>
            <a:lvl1pPr algn="ctr" defTabSz="914400" rtl="0" eaLnBrk="1" latinLnBrk="0" hangingPunct="1">
              <a:spcBef>
                <a:spcPct val="0"/>
              </a:spcBef>
              <a:buNone/>
              <a:defRPr sz="3600" b="1" kern="1200" baseline="0">
                <a:solidFill>
                  <a:schemeClr val="tx1"/>
                </a:solidFill>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57200" y="274320"/>
            <a:ext cx="8229600" cy="2971800"/>
          </a:xfrm>
          <a:effectLst>
            <a:outerShdw blurRad="114300" sx="103000" sy="103000" algn="ctr" rotWithShape="0">
              <a:schemeClr val="bg1">
                <a:lumMod val="75000"/>
                <a:lumOff val="25000"/>
                <a:alpha val="50000"/>
              </a:schemeClr>
            </a:outerShdw>
          </a:effectLst>
          <a:scene3d>
            <a:camera prst="orthographicFront"/>
            <a:lightRig rig="threePt" dir="t"/>
          </a:scene3d>
          <a:sp3d>
            <a:bevelT w="12700" h="12700"/>
          </a:sp3d>
        </p:spPr>
        <p:txBody>
          <a:bodyPr vert="horz" lIns="91440" tIns="45720" rIns="91440" bIns="45720" rtlCol="0">
            <a:normAutofit/>
          </a:bodyPr>
          <a:lstStyle>
            <a:lvl1pPr marL="0" indent="0" algn="l" defTabSz="914400" rtl="0" eaLnBrk="1" latinLnBrk="0" hangingPunct="1">
              <a:spcBef>
                <a:spcPts val="2000"/>
              </a:spcBef>
              <a:buFontTx/>
              <a:buNone/>
              <a:defRPr sz="24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48AE40FA-E267-1048-8924-A4A6F69707DD}" type="datetimeFigureOut">
              <a:rPr lang="en-US" smtClean="0"/>
              <a:t>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B960B-7790-3340-AB26-D029360A4D88}" type="slidenum">
              <a:rPr lang="en-US" smtClean="0"/>
              <a:t>‹#›</a:t>
            </a:fld>
            <a:endParaRPr lang="en-US"/>
          </a:p>
        </p:txBody>
      </p:sp>
      <p:sp>
        <p:nvSpPr>
          <p:cNvPr id="8" name="Text Placeholder 3"/>
          <p:cNvSpPr>
            <a:spLocks noGrp="1"/>
          </p:cNvSpPr>
          <p:nvPr>
            <p:ph type="body" sz="half" idx="2"/>
          </p:nvPr>
        </p:nvSpPr>
        <p:spPr>
          <a:xfrm>
            <a:off x="609600" y="4329953"/>
            <a:ext cx="7924801" cy="1318372"/>
          </a:xfrm>
        </p:spPr>
        <p:txBody>
          <a:bodyPr>
            <a:normAutofit/>
          </a:bodyPr>
          <a:lstStyle>
            <a:lvl1pPr marL="0" indent="0" algn="l">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8AE40FA-E267-1048-8924-A4A6F69707DD}" type="datetimeFigureOut">
              <a:rPr lang="en-US" smtClean="0"/>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B960B-7790-3340-AB26-D029360A4D8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2776" y="274639"/>
            <a:ext cx="1452283" cy="537368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274638"/>
            <a:ext cx="6871447" cy="5373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8AE40FA-E267-1048-8924-A4A6F69707DD}" type="datetimeFigureOut">
              <a:rPr lang="en-US" smtClean="0"/>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B960B-7790-3340-AB26-D029360A4D8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8AE40FA-E267-1048-8924-A4A6F69707DD}" type="datetimeFigureOut">
              <a:rPr lang="en-US" smtClean="0"/>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B960B-7790-3340-AB26-D029360A4D8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048435"/>
            <a:ext cx="8229600" cy="1362075"/>
          </a:xfrm>
        </p:spPr>
        <p:txBody>
          <a:bodyPr anchor="b" anchorCtr="0">
            <a:no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430401"/>
            <a:ext cx="8229600" cy="1500187"/>
          </a:xfrm>
        </p:spPr>
        <p:txBody>
          <a:bodyPr anchor="t" anchorCtr="0"/>
          <a:lstStyle>
            <a:lvl1pPr marL="0" indent="0" algn="ctr">
              <a:spcBef>
                <a:spcPts val="30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E40FA-E267-1048-8924-A4A6F69707DD}" type="datetimeFigureOut">
              <a:rPr lang="en-US" smtClean="0"/>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B960B-7790-3340-AB26-D029360A4D8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1774825"/>
            <a:ext cx="3931920" cy="38735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1774825"/>
            <a:ext cx="3931920" cy="38735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8AE40FA-E267-1048-8924-A4A6F69707DD}" type="datetimeFigureOut">
              <a:rPr lang="en-US" smtClean="0"/>
              <a:t>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B960B-7790-3340-AB26-D029360A4D8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577788"/>
            <a:ext cx="3931920" cy="739776"/>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62199"/>
            <a:ext cx="3931920" cy="328612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577788"/>
            <a:ext cx="3931920" cy="739776"/>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362199"/>
            <a:ext cx="3931920" cy="328612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8AE40FA-E267-1048-8924-A4A6F69707DD}" type="datetimeFigureOut">
              <a:rPr lang="en-US" smtClean="0"/>
              <a:t>2/14/16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1B960B-7790-3340-AB26-D029360A4D8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8AE40FA-E267-1048-8924-A4A6F69707DD}" type="datetimeFigureOut">
              <a:rPr lang="en-US" smtClean="0"/>
              <a:t>2/14/16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1B960B-7790-3340-AB26-D029360A4D8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E40FA-E267-1048-8924-A4A6F69707DD}" type="datetimeFigureOut">
              <a:rPr lang="en-US" smtClean="0"/>
              <a:t>2/14/16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1B960B-7790-3340-AB26-D029360A4D8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0"/>
            <a:ext cx="3840480" cy="1162050"/>
          </a:xfrm>
        </p:spPr>
        <p:txBody>
          <a:bodyPr anchor="b">
            <a:normAutofit/>
          </a:bodyPr>
          <a:lstStyle>
            <a:lvl1pPr algn="ctr">
              <a:defRPr sz="3000" b="1"/>
            </a:lvl1pPr>
          </a:lstStyle>
          <a:p>
            <a:r>
              <a:rPr lang="en-US" smtClean="0"/>
              <a:t>Click to edit Master title style</a:t>
            </a:r>
            <a:endParaRPr/>
          </a:p>
        </p:txBody>
      </p:sp>
      <p:sp>
        <p:nvSpPr>
          <p:cNvPr id="3" name="Content Placeholder 2"/>
          <p:cNvSpPr>
            <a:spLocks noGrp="1"/>
          </p:cNvSpPr>
          <p:nvPr>
            <p:ph idx="1"/>
          </p:nvPr>
        </p:nvSpPr>
        <p:spPr>
          <a:xfrm>
            <a:off x="4846320" y="273050"/>
            <a:ext cx="3840480" cy="5375275"/>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600201"/>
            <a:ext cx="3840480" cy="3733800"/>
          </a:xfrm>
        </p:spPr>
        <p:txBody>
          <a:bodyPr>
            <a:normAutofit/>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E40FA-E267-1048-8924-A4A6F69707DD}" type="datetimeFigureOut">
              <a:rPr lang="en-US" smtClean="0"/>
              <a:t>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B960B-7790-3340-AB26-D029360A4D8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840480" cy="1161288"/>
          </a:xfrm>
        </p:spPr>
        <p:txBody>
          <a:bodyPr vert="horz" lIns="91440" tIns="45720" rIns="91440" bIns="45720" rtlCol="0" anchor="b">
            <a:normAutofit/>
          </a:bodyPr>
          <a:lstStyle>
            <a:lvl1pPr algn="ctr" defTabSz="914400" rtl="0" eaLnBrk="1" latinLnBrk="0" hangingPunct="1">
              <a:spcBef>
                <a:spcPct val="0"/>
              </a:spcBef>
              <a:buNone/>
              <a:defRPr sz="3000" b="1" kern="1200">
                <a:solidFill>
                  <a:schemeClr val="tx1"/>
                </a:solidFill>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46320" y="274320"/>
            <a:ext cx="3840480" cy="5376672"/>
          </a:xfrm>
          <a:effectLst>
            <a:outerShdw blurRad="114300" sx="103000" sy="103000" algn="ctr" rotWithShape="0">
              <a:schemeClr val="bg1">
                <a:lumMod val="75000"/>
                <a:lumOff val="25000"/>
                <a:alpha val="50000"/>
              </a:schemeClr>
            </a:outerShdw>
          </a:effectLst>
          <a:scene3d>
            <a:camera prst="orthographicFront"/>
            <a:lightRig rig="threePt" dir="t"/>
          </a:scene3d>
          <a:sp3d>
            <a:bevelT w="12700" h="12700"/>
          </a:sp3d>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7200" y="1600200"/>
            <a:ext cx="3840480" cy="3730752"/>
          </a:xfrm>
        </p:spPr>
        <p:txBody>
          <a:bodyPr vert="horz" lIns="91440" tIns="45720" rIns="91440" bIns="45720" rtlCol="0">
            <a:normAutofit/>
          </a:bodyPr>
          <a:lstStyle>
            <a:lvl1pPr marL="0" indent="0" algn="ctr">
              <a:lnSpc>
                <a:spcPct val="110000"/>
              </a:lnSpc>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48AE40FA-E267-1048-8924-A4A6F69707DD}" type="datetimeFigureOut">
              <a:rPr lang="en-US" smtClean="0"/>
              <a:t>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B960B-7790-3340-AB26-D029360A4D8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1761565"/>
            <a:ext cx="8229600" cy="38772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32494" y="5883275"/>
            <a:ext cx="2133600" cy="365125"/>
          </a:xfrm>
          <a:prstGeom prst="rect">
            <a:avLst/>
          </a:prstGeom>
        </p:spPr>
        <p:txBody>
          <a:bodyPr vert="horz" lIns="91440" tIns="45720" rIns="91440" bIns="45720" rtlCol="0" anchor="ctr"/>
          <a:lstStyle>
            <a:lvl1pPr algn="r">
              <a:defRPr sz="1200">
                <a:solidFill>
                  <a:schemeClr val="tx1"/>
                </a:solidFill>
              </a:defRPr>
            </a:lvl1pPr>
          </a:lstStyle>
          <a:p>
            <a:fld id="{48AE40FA-E267-1048-8924-A4A6F69707DD}" type="datetimeFigureOut">
              <a:rPr lang="en-US" smtClean="0"/>
              <a:t>2/14/16</a:t>
            </a:fld>
            <a:endParaRPr lang="en-US"/>
          </a:p>
        </p:txBody>
      </p:sp>
      <p:sp>
        <p:nvSpPr>
          <p:cNvPr id="5" name="Footer Placeholder 4"/>
          <p:cNvSpPr>
            <a:spLocks noGrp="1"/>
          </p:cNvSpPr>
          <p:nvPr>
            <p:ph type="ftr" sz="quarter" idx="3"/>
          </p:nvPr>
        </p:nvSpPr>
        <p:spPr>
          <a:xfrm>
            <a:off x="255494" y="5883275"/>
            <a:ext cx="2895600" cy="365125"/>
          </a:xfrm>
          <a:prstGeom prst="rect">
            <a:avLst/>
          </a:prstGeom>
        </p:spPr>
        <p:txBody>
          <a:bodyPr vert="horz" lIns="91440" tIns="45720" rIns="91440" bIns="45720" rtlCol="0" anchor="ctr"/>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4229100" y="5883275"/>
            <a:ext cx="685800" cy="365125"/>
          </a:xfrm>
          <a:prstGeom prst="rect">
            <a:avLst/>
          </a:prstGeom>
        </p:spPr>
        <p:txBody>
          <a:bodyPr vert="horz" lIns="91440" tIns="45720" rIns="91440" bIns="45720" rtlCol="0" anchor="ctr"/>
          <a:lstStyle>
            <a:lvl1pPr algn="ctr">
              <a:defRPr sz="1200">
                <a:solidFill>
                  <a:schemeClr val="tx1"/>
                </a:solidFill>
              </a:defRPr>
            </a:lvl1pPr>
          </a:lstStyle>
          <a:p>
            <a:fld id="{261B960B-7790-3340-AB26-D029360A4D8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b="1" kern="1200">
          <a:solidFill>
            <a:schemeClr val="tx1"/>
          </a:solidFill>
          <a:effectLst/>
          <a:latin typeface="+mj-lt"/>
          <a:ea typeface="+mj-ea"/>
          <a:cs typeface="+mj-cs"/>
        </a:defRPr>
      </a:lvl1pPr>
    </p:titleStyle>
    <p:bodyStyle>
      <a:lvl1pPr marL="282575" indent="-282575" algn="l" defTabSz="914400" rtl="0" eaLnBrk="1" latinLnBrk="0" hangingPunct="1">
        <a:spcBef>
          <a:spcPts val="2000"/>
        </a:spcBef>
        <a:buFontTx/>
        <a:buBlip>
          <a:blip r:embed="rId14"/>
        </a:buBlip>
        <a:defRPr sz="2400" kern="1200">
          <a:solidFill>
            <a:schemeClr val="tx1"/>
          </a:solidFill>
          <a:latin typeface="+mn-lt"/>
          <a:ea typeface="+mn-ea"/>
          <a:cs typeface="+mn-cs"/>
        </a:defRPr>
      </a:lvl1pPr>
      <a:lvl2pPr marL="577850" indent="-295275" algn="l" defTabSz="914400" rtl="0" eaLnBrk="1" latinLnBrk="0" hangingPunct="1">
        <a:spcBef>
          <a:spcPts val="600"/>
        </a:spcBef>
        <a:buFontTx/>
        <a:buBlip>
          <a:blip r:embed="rId14"/>
        </a:buBlip>
        <a:defRPr sz="2200" kern="1200">
          <a:solidFill>
            <a:schemeClr val="tx1"/>
          </a:solidFill>
          <a:latin typeface="+mn-lt"/>
          <a:ea typeface="+mn-ea"/>
          <a:cs typeface="+mn-cs"/>
        </a:defRPr>
      </a:lvl2pPr>
      <a:lvl3pPr marL="860425" indent="-282575" algn="l" defTabSz="914400" rtl="0" eaLnBrk="1" latinLnBrk="0" hangingPunct="1">
        <a:spcBef>
          <a:spcPts val="600"/>
        </a:spcBef>
        <a:buFontTx/>
        <a:buBlip>
          <a:blip r:embed="rId14"/>
        </a:buBlip>
        <a:defRPr sz="2000" kern="1200">
          <a:solidFill>
            <a:schemeClr val="tx1"/>
          </a:solidFill>
          <a:latin typeface="+mn-lt"/>
          <a:ea typeface="+mn-ea"/>
          <a:cs typeface="+mn-cs"/>
        </a:defRPr>
      </a:lvl3pPr>
      <a:lvl4pPr marL="1143000" indent="-282575" algn="l" defTabSz="914400" rtl="0" eaLnBrk="1" latinLnBrk="0" hangingPunct="1">
        <a:spcBef>
          <a:spcPts val="600"/>
        </a:spcBef>
        <a:buFontTx/>
        <a:buBlip>
          <a:blip r:embed="rId14"/>
        </a:buBlip>
        <a:defRPr sz="1800" kern="1200">
          <a:solidFill>
            <a:schemeClr val="tx1"/>
          </a:solidFill>
          <a:latin typeface="+mn-lt"/>
          <a:ea typeface="+mn-ea"/>
          <a:cs typeface="+mn-cs"/>
        </a:defRPr>
      </a:lvl4pPr>
      <a:lvl5pPr marL="1425575" indent="-282575" algn="l" defTabSz="914400" rtl="0" eaLnBrk="1" latinLnBrk="0" hangingPunct="1">
        <a:spcBef>
          <a:spcPts val="600"/>
        </a:spcBef>
        <a:buFontTx/>
        <a:buBlip>
          <a:blip r:embed="rId1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audio" Target="../media/audio1.bin"/><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image" Target="../media/image5.png"/><Relationship Id="rId5" Type="http://schemas.openxmlformats.org/officeDocument/2006/relationships/hyperlink" Target="http://www.dsokids.com" TargetMode="External"/><Relationship Id="rId6" Type="http://schemas.openxmlformats.org/officeDocument/2006/relationships/hyperlink" Target="http://pbskids.org/games/music/" TargetMode="External"/><Relationship Id="rId7" Type="http://schemas.openxmlformats.org/officeDocument/2006/relationships/hyperlink" Target="http://www.sfskids.org" TargetMode="External"/><Relationship Id="rId8" Type="http://schemas.openxmlformats.org/officeDocument/2006/relationships/hyperlink" Target="http://www.incredibox.com" TargetMode="External"/><Relationship Id="rId9" Type="http://schemas.openxmlformats.org/officeDocument/2006/relationships/hyperlink" Target="http://www.quavermusic.com" TargetMode="External"/><Relationship Id="rId10" Type="http://schemas.openxmlformats.org/officeDocument/2006/relationships/hyperlink" Target="http://ncprmusic.org/regional-music-venues/" TargetMode="External"/><Relationship Id="rId11" Type="http://schemas.openxmlformats.org/officeDocument/2006/relationships/hyperlink" Target="http://ncprmusic.org" TargetMode="External"/><Relationship Id="rId1" Type="http://schemas.openxmlformats.org/officeDocument/2006/relationships/slideLayout" Target="../slideLayouts/slideLayout6.xml"/><Relationship Id="rId2"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4.png"/><Relationship Id="rId5" Type="http://schemas.openxmlformats.org/officeDocument/2006/relationships/slide" Target="slide4.xml"/><Relationship Id="rId6" Type="http://schemas.openxmlformats.org/officeDocument/2006/relationships/slide" Target="slide5.xml"/><Relationship Id="rId7" Type="http://schemas.openxmlformats.org/officeDocument/2006/relationships/slide" Target="slide7.xml"/><Relationship Id="rId8" Type="http://schemas.openxmlformats.org/officeDocument/2006/relationships/slide" Target="slide10.xml"/><Relationship Id="rId1" Type="http://schemas.openxmlformats.org/officeDocument/2006/relationships/slideLayout" Target="../slideLayouts/slideLayout6.xml"/><Relationship Id="rId2"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audio" Target="../media/audio3.bin"/><Relationship Id="rId5" Type="http://schemas.openxmlformats.org/officeDocument/2006/relationships/image" Target="../media/image5.png"/><Relationship Id="rId1" Type="http://schemas.openxmlformats.org/officeDocument/2006/relationships/slideLayout" Target="../slideLayouts/slideLayout9.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slide" Target="slide2.xml"/><Relationship Id="rId5" Type="http://schemas.openxmlformats.org/officeDocument/2006/relationships/audio" Target="../media/audio3.bin"/><Relationship Id="rId6"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audio" Target="../media/audio3.bin"/><Relationship Id="rId5" Type="http://schemas.openxmlformats.org/officeDocument/2006/relationships/image" Target="../media/image5.png"/><Relationship Id="rId6"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0"/>
            <a:ext cx="8229600" cy="1143000"/>
          </a:xfrm>
        </p:spPr>
        <p:txBody>
          <a:bodyPr/>
          <a:lstStyle/>
          <a:p>
            <a:r>
              <a:rPr lang="en-US" sz="6600" dirty="0" smtClean="0">
                <a:latin typeface="Phosphate Inline"/>
                <a:cs typeface="Phosphate Inline"/>
              </a:rPr>
              <a:t>A Parent’s Guide</a:t>
            </a:r>
            <a:endParaRPr lang="en-US" sz="6600" dirty="0">
              <a:latin typeface="Phosphate Inline"/>
              <a:cs typeface="Phosphate Inline"/>
            </a:endParaRPr>
          </a:p>
        </p:txBody>
      </p:sp>
      <p:sp>
        <p:nvSpPr>
          <p:cNvPr id="3" name="Subtitle 2"/>
          <p:cNvSpPr>
            <a:spLocks noGrp="1"/>
          </p:cNvSpPr>
          <p:nvPr>
            <p:ph type="subTitle" idx="1"/>
          </p:nvPr>
        </p:nvSpPr>
        <p:spPr>
          <a:xfrm>
            <a:off x="457200" y="5181601"/>
            <a:ext cx="8229600" cy="717176"/>
          </a:xfrm>
        </p:spPr>
        <p:txBody>
          <a:bodyPr/>
          <a:lstStyle/>
          <a:p>
            <a:r>
              <a:rPr lang="en-US" dirty="0" smtClean="0"/>
              <a:t>to Ms. Davis’s K-6 General and Vocal Music Program</a:t>
            </a:r>
            <a:endParaRPr lang="en-US" dirty="0"/>
          </a:p>
        </p:txBody>
      </p:sp>
      <p:pic>
        <p:nvPicPr>
          <p:cNvPr id="6" name="Picture 5" descr="white-treble-clef-hi.png">
            <a:hlinkHover r:id="" action="ppaction://noaction">
              <a:snd r:embed="rId2" name="Chimes" builtIn="1"/>
            </a:hlinkHover>
          </p:cNvPr>
          <p:cNvPicPr>
            <a:picLocks noChangeAspect="1"/>
          </p:cNvPicPr>
          <p:nvPr/>
        </p:nvPicPr>
        <p:blipFill>
          <a:blip r:embed="rId3"/>
          <a:stretch>
            <a:fillRect/>
          </a:stretch>
        </p:blipFill>
        <p:spPr>
          <a:xfrm>
            <a:off x="4023436" y="1828800"/>
            <a:ext cx="1070369" cy="304800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DCA1"/>
                </a:solidFill>
                <a:latin typeface="Phosphate Inline"/>
                <a:cs typeface="Phosphate Inline"/>
              </a:rPr>
              <a:t>How can parents help?</a:t>
            </a:r>
            <a:endParaRPr lang="en-US" dirty="0">
              <a:solidFill>
                <a:srgbClr val="28DCA1"/>
              </a:solidFill>
              <a:latin typeface="Phosphate Inline"/>
              <a:cs typeface="Phosphate Inline"/>
            </a:endParaRPr>
          </a:p>
        </p:txBody>
      </p:sp>
      <p:sp>
        <p:nvSpPr>
          <p:cNvPr id="3" name="Content Placeholder 2"/>
          <p:cNvSpPr>
            <a:spLocks noGrp="1"/>
          </p:cNvSpPr>
          <p:nvPr>
            <p:ph idx="1"/>
          </p:nvPr>
        </p:nvSpPr>
        <p:spPr>
          <a:xfrm>
            <a:off x="457200" y="1143000"/>
            <a:ext cx="8229600" cy="5105399"/>
          </a:xfrm>
        </p:spPr>
        <p:txBody>
          <a:bodyPr>
            <a:normAutofit fontScale="85000" lnSpcReduction="20000"/>
          </a:bodyPr>
          <a:lstStyle/>
          <a:p>
            <a:r>
              <a:rPr lang="en-US" dirty="0" smtClean="0"/>
              <a:t>According to Gordon’s theory of aptitude, the musical aptitude a child is born with must be maintained, or it will diminish (</a:t>
            </a:r>
            <a:r>
              <a:rPr lang="en-US" dirty="0" err="1" smtClean="0"/>
              <a:t>Cutietta</a:t>
            </a:r>
            <a:r>
              <a:rPr lang="en-US" dirty="0" smtClean="0"/>
              <a:t>, 1991). Here are some activities/resources you can use with your child to help maintain their musical aptitude!</a:t>
            </a:r>
          </a:p>
          <a:p>
            <a:r>
              <a:rPr lang="en-US" dirty="0" smtClean="0">
                <a:solidFill>
                  <a:srgbClr val="28DCA1"/>
                </a:solidFill>
              </a:rPr>
              <a:t>K-3</a:t>
            </a:r>
            <a:r>
              <a:rPr lang="en-US" baseline="30000" dirty="0" smtClean="0">
                <a:solidFill>
                  <a:srgbClr val="28DCA1"/>
                </a:solidFill>
              </a:rPr>
              <a:t>rd</a:t>
            </a:r>
            <a:r>
              <a:rPr lang="en-US" dirty="0" smtClean="0">
                <a:solidFill>
                  <a:srgbClr val="28DCA1"/>
                </a:solidFill>
              </a:rPr>
              <a:t> grade</a:t>
            </a:r>
            <a:r>
              <a:rPr lang="en-US" dirty="0" smtClean="0"/>
              <a:t>: These students must have as many </a:t>
            </a:r>
            <a:r>
              <a:rPr lang="en-US" i="1" dirty="0" smtClean="0"/>
              <a:t>worthwhile</a:t>
            </a:r>
            <a:r>
              <a:rPr lang="en-US" dirty="0" smtClean="0"/>
              <a:t> musical experiences as they can—I encourage you to listen to quality children’s music from great artists such as </a:t>
            </a:r>
            <a:r>
              <a:rPr lang="en-US" dirty="0" err="1" smtClean="0"/>
              <a:t>Raffi</a:t>
            </a:r>
            <a:r>
              <a:rPr lang="en-US" dirty="0" smtClean="0"/>
              <a:t>, Hap Palmer, Red Grammar, and Greg &amp; Steve.  Have them come up with their own movements to express the words of the songs, and to express themselves!</a:t>
            </a:r>
          </a:p>
          <a:p>
            <a:r>
              <a:rPr lang="en-US" dirty="0" smtClean="0">
                <a:solidFill>
                  <a:srgbClr val="28DCA1"/>
                </a:solidFill>
              </a:rPr>
              <a:t>4</a:t>
            </a:r>
            <a:r>
              <a:rPr lang="en-US" baseline="30000" dirty="0" smtClean="0">
                <a:solidFill>
                  <a:srgbClr val="28DCA1"/>
                </a:solidFill>
              </a:rPr>
              <a:t>th</a:t>
            </a:r>
            <a:r>
              <a:rPr lang="en-US" dirty="0" smtClean="0">
                <a:solidFill>
                  <a:srgbClr val="28DCA1"/>
                </a:solidFill>
              </a:rPr>
              <a:t>-5</a:t>
            </a:r>
            <a:r>
              <a:rPr lang="en-US" baseline="30000" dirty="0" smtClean="0">
                <a:solidFill>
                  <a:srgbClr val="28DCA1"/>
                </a:solidFill>
              </a:rPr>
              <a:t>th</a:t>
            </a:r>
            <a:r>
              <a:rPr lang="en-US" dirty="0" smtClean="0">
                <a:solidFill>
                  <a:srgbClr val="28DCA1"/>
                </a:solidFill>
              </a:rPr>
              <a:t> grade</a:t>
            </a:r>
            <a:r>
              <a:rPr lang="en-US" dirty="0" smtClean="0"/>
              <a:t>: The kids come home with workbooks that have their recorder songs and lesson content in them—encourage your students to practice their recorder for at least 10 minutes a day.</a:t>
            </a:r>
          </a:p>
          <a:p>
            <a:r>
              <a:rPr lang="en-US" dirty="0" smtClean="0">
                <a:solidFill>
                  <a:srgbClr val="28DCA1"/>
                </a:solidFill>
              </a:rPr>
              <a:t>6</a:t>
            </a:r>
            <a:r>
              <a:rPr lang="en-US" baseline="30000" dirty="0" smtClean="0">
                <a:solidFill>
                  <a:srgbClr val="28DCA1"/>
                </a:solidFill>
              </a:rPr>
              <a:t>th</a:t>
            </a:r>
            <a:r>
              <a:rPr lang="en-US" dirty="0" smtClean="0">
                <a:solidFill>
                  <a:srgbClr val="28DCA1"/>
                </a:solidFill>
              </a:rPr>
              <a:t> grade</a:t>
            </a:r>
            <a:r>
              <a:rPr lang="en-US" dirty="0" smtClean="0"/>
              <a:t>: Encourage students to go and listen to different kinds of music, to practice their band instruments/choral songs, and attend different concerts/musical events in the community!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28DCA1"/>
                </a:solidFill>
                <a:latin typeface="Phosphate Inline"/>
                <a:cs typeface="Phosphate Inline"/>
              </a:rPr>
              <a:t>Resources</a:t>
            </a:r>
            <a:endParaRPr lang="en-US" dirty="0">
              <a:solidFill>
                <a:srgbClr val="28DCA1"/>
              </a:solidFill>
              <a:latin typeface="Phosphate Inline"/>
              <a:cs typeface="Phosphate Inline"/>
            </a:endParaRPr>
          </a:p>
        </p:txBody>
      </p:sp>
      <p:pic>
        <p:nvPicPr>
          <p:cNvPr id="5" name="Picture 4" descr="002159-glossy-black-3d-button-icon-media-music-piano2-sc52.png">
            <a:hlinkClick r:id="rId2" action="ppaction://hlinksldjump">
              <a:snd r:embed="rId3" name="Vibro Up" builtIn="1"/>
            </a:hlinkClick>
          </p:cNvPr>
          <p:cNvPicPr>
            <a:picLocks noChangeAspect="1"/>
          </p:cNvPicPr>
          <p:nvPr/>
        </p:nvPicPr>
        <p:blipFill>
          <a:blip r:embed="rId4"/>
          <a:stretch>
            <a:fillRect/>
          </a:stretch>
        </p:blipFill>
        <p:spPr>
          <a:xfrm>
            <a:off x="8318500" y="5651500"/>
            <a:ext cx="736600" cy="736600"/>
          </a:xfrm>
          <a:prstGeom prst="rect">
            <a:avLst/>
          </a:prstGeom>
        </p:spPr>
      </p:pic>
      <p:sp>
        <p:nvSpPr>
          <p:cNvPr id="6" name="TextBox 5"/>
          <p:cNvSpPr txBox="1"/>
          <p:nvPr/>
        </p:nvSpPr>
        <p:spPr>
          <a:xfrm>
            <a:off x="457200" y="1417638"/>
            <a:ext cx="8235176" cy="6740308"/>
          </a:xfrm>
          <a:prstGeom prst="rect">
            <a:avLst/>
          </a:prstGeom>
          <a:noFill/>
        </p:spPr>
        <p:txBody>
          <a:bodyPr wrap="square" rtlCol="0">
            <a:spAutoFit/>
          </a:bodyPr>
          <a:lstStyle/>
          <a:p>
            <a:r>
              <a:rPr lang="en-US" dirty="0" smtClean="0"/>
              <a:t>The following are good websites for kids to explore music through interactive games and content:</a:t>
            </a:r>
          </a:p>
          <a:p>
            <a:r>
              <a:rPr lang="en-US" dirty="0" smtClean="0">
                <a:hlinkClick r:id="rId5"/>
              </a:rPr>
              <a:t>www.dsokids.com</a:t>
            </a:r>
            <a:endParaRPr lang="en-US" dirty="0" smtClean="0"/>
          </a:p>
          <a:p>
            <a:r>
              <a:rPr lang="en-US" dirty="0" smtClean="0">
                <a:hlinkClick r:id="rId6"/>
              </a:rPr>
              <a:t>http://pbskids.org/games/music/</a:t>
            </a:r>
            <a:r>
              <a:rPr lang="en-US" dirty="0" smtClean="0"/>
              <a:t/>
            </a:r>
            <a:br>
              <a:rPr lang="en-US" dirty="0" smtClean="0"/>
            </a:br>
            <a:r>
              <a:rPr lang="en-US" dirty="0" smtClean="0">
                <a:hlinkClick r:id="rId7"/>
              </a:rPr>
              <a:t>http://www.sfskids.org</a:t>
            </a:r>
            <a:endParaRPr lang="en-US" dirty="0" smtClean="0"/>
          </a:p>
          <a:p>
            <a:r>
              <a:rPr lang="en-US" dirty="0" smtClean="0">
                <a:hlinkClick r:id="rId8"/>
              </a:rPr>
              <a:t>http://www.incredibox.com</a:t>
            </a:r>
            <a:r>
              <a:rPr lang="en-US" dirty="0" smtClean="0"/>
              <a:t/>
            </a:r>
            <a:br>
              <a:rPr lang="en-US" dirty="0" smtClean="0"/>
            </a:br>
            <a:r>
              <a:rPr lang="en-US" dirty="0" smtClean="0">
                <a:hlinkClick r:id="rId9"/>
              </a:rPr>
              <a:t>http://www.quavermusic.com</a:t>
            </a:r>
            <a:endParaRPr lang="en-US" dirty="0" smtClean="0"/>
          </a:p>
          <a:p>
            <a:endParaRPr lang="en-US" dirty="0" smtClean="0"/>
          </a:p>
          <a:p>
            <a:r>
              <a:rPr lang="en-US" dirty="0" smtClean="0"/>
              <a:t>For parents:  This is North Country Public Radio’s list of regional music venues—just click on the name of the venue to be taken to that venue’s website, and see what’s going on!  Bookmark this page and keep an eye out for good musical experiences to share with your family!</a:t>
            </a:r>
          </a:p>
          <a:p>
            <a:endParaRPr lang="en-US" dirty="0" smtClean="0"/>
          </a:p>
          <a:p>
            <a:r>
              <a:rPr lang="en-US" dirty="0" smtClean="0">
                <a:hlinkClick r:id="rId10"/>
              </a:rPr>
              <a:t>http://ncprmusic.org/regional-music-venues/</a:t>
            </a:r>
            <a:endParaRPr lang="en-US" dirty="0" smtClean="0"/>
          </a:p>
          <a:p>
            <a:r>
              <a:rPr lang="en-US" dirty="0" smtClean="0"/>
              <a:t/>
            </a:r>
            <a:br>
              <a:rPr lang="en-US" dirty="0" smtClean="0"/>
            </a:br>
            <a:r>
              <a:rPr lang="en-US" dirty="0" smtClean="0">
                <a:hlinkClick r:id="rId11"/>
              </a:rPr>
              <a:t>http://ncprmusic.org</a:t>
            </a:r>
            <a:endParaRPr lang="en-US" dirty="0" smtClean="0"/>
          </a:p>
          <a:p>
            <a:endParaRPr lang="en-US" dirty="0" smtClean="0"/>
          </a:p>
          <a:p>
            <a:endParaRPr lang="en-US" dirty="0" smtClean="0"/>
          </a:p>
          <a:p>
            <a:endParaRPr lang="en-US" dirty="0" smtClean="0"/>
          </a:p>
          <a:p>
            <a:endParaRPr lang="en-US" dirty="0" smtClean="0"/>
          </a:p>
          <a:p>
            <a:r>
              <a:rPr lang="en-US" dirty="0" smtClean="0"/>
              <a:t/>
            </a:r>
            <a:br>
              <a:rPr lang="en-US" dirty="0" smtClean="0"/>
            </a:br>
            <a:endParaRPr lang="en-US" dirty="0" smtClean="0"/>
          </a:p>
          <a:p>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96496" y="2801034"/>
            <a:ext cx="8287735" cy="646331"/>
          </a:xfrm>
          <a:prstGeom prst="rect">
            <a:avLst/>
          </a:prstGeom>
          <a:noFill/>
        </p:spPr>
        <p:txBody>
          <a:bodyPr wrap="square" rtlCol="0">
            <a:spAutoFit/>
          </a:bodyPr>
          <a:lstStyle/>
          <a:p>
            <a:r>
              <a:rPr lang="en-US" dirty="0" smtClean="0"/>
              <a:t>Howard Gardner’s Theory of Multiple Intelligences. Northern Illinois University,</a:t>
            </a:r>
            <a:br>
              <a:rPr lang="en-US" dirty="0" smtClean="0"/>
            </a:br>
            <a:r>
              <a:rPr lang="en-US" dirty="0" smtClean="0"/>
              <a:t>	Faculty Development and Instructional Design. </a:t>
            </a:r>
            <a:r>
              <a:rPr lang="en-US" dirty="0" err="1" smtClean="0"/>
              <a:t>www.niu.edu/facdev</a:t>
            </a:r>
            <a:r>
              <a:rPr lang="en-US" dirty="0" smtClean="0"/>
              <a:t>.</a:t>
            </a:r>
            <a:endParaRPr lang="en-US" dirty="0"/>
          </a:p>
        </p:txBody>
      </p:sp>
      <p:sp>
        <p:nvSpPr>
          <p:cNvPr id="5" name="TextBox 4"/>
          <p:cNvSpPr txBox="1"/>
          <p:nvPr/>
        </p:nvSpPr>
        <p:spPr>
          <a:xfrm>
            <a:off x="396496" y="2154703"/>
            <a:ext cx="8287735" cy="646331"/>
          </a:xfrm>
          <a:prstGeom prst="rect">
            <a:avLst/>
          </a:prstGeom>
          <a:noFill/>
        </p:spPr>
        <p:txBody>
          <a:bodyPr wrap="square" rtlCol="0">
            <a:spAutoFit/>
          </a:bodyPr>
          <a:lstStyle/>
          <a:p>
            <a:r>
              <a:rPr lang="en-US" dirty="0" err="1" smtClean="0"/>
              <a:t>Cutietta</a:t>
            </a:r>
            <a:r>
              <a:rPr lang="en-US" dirty="0" smtClean="0"/>
              <a:t>, Robert A.(1991). Edwin Gordon’s impact on the field of music aptitude. 	</a:t>
            </a:r>
            <a:r>
              <a:rPr lang="en-US" i="1" dirty="0" smtClean="0"/>
              <a:t>The Quarterly, 2 (</a:t>
            </a:r>
            <a:r>
              <a:rPr lang="en-US" dirty="0" smtClean="0"/>
              <a:t>1-2). Retrieved from http://</a:t>
            </a:r>
            <a:r>
              <a:rPr lang="en-US" dirty="0" err="1" smtClean="0"/>
              <a:t>www.usr.rider.edu</a:t>
            </a:r>
            <a:r>
              <a:rPr lang="en-US" dirty="0" smtClean="0"/>
              <a:t> .</a:t>
            </a:r>
            <a:endParaRPr lang="en-US" dirty="0"/>
          </a:p>
        </p:txBody>
      </p:sp>
      <p:pic>
        <p:nvPicPr>
          <p:cNvPr id="7" name="Picture 6" descr="002159-glossy-black-3d-button-icon-media-music-piano2-sc52.png">
            <a:hlinkClick r:id="rId2" action="ppaction://hlinksldjump">
              <a:snd r:embed="rId3" name="Vibro Up" builtIn="1"/>
            </a:hlinkClick>
          </p:cNvPr>
          <p:cNvPicPr>
            <a:picLocks noChangeAspect="1"/>
          </p:cNvPicPr>
          <p:nvPr/>
        </p:nvPicPr>
        <p:blipFill>
          <a:blip r:embed="rId4"/>
          <a:stretch>
            <a:fillRect/>
          </a:stretch>
        </p:blipFill>
        <p:spPr>
          <a:xfrm>
            <a:off x="8318500" y="5651500"/>
            <a:ext cx="736600" cy="736600"/>
          </a:xfrm>
          <a:prstGeom prst="rect">
            <a:avLst/>
          </a:prstGeom>
        </p:spPr>
      </p:pic>
      <p:sp>
        <p:nvSpPr>
          <p:cNvPr id="8" name="Title 7"/>
          <p:cNvSpPr>
            <a:spLocks noGrp="1"/>
          </p:cNvSpPr>
          <p:nvPr>
            <p:ph type="title"/>
          </p:nvPr>
        </p:nvSpPr>
        <p:spPr/>
        <p:txBody>
          <a:bodyPr/>
          <a:lstStyle/>
          <a:p>
            <a:r>
              <a:rPr lang="en-US" dirty="0" smtClean="0">
                <a:solidFill>
                  <a:srgbClr val="28DCA1"/>
                </a:solidFill>
                <a:latin typeface="Phosphate Inline"/>
                <a:cs typeface="Phosphate Inline"/>
              </a:rPr>
              <a:t>Citations</a:t>
            </a:r>
            <a:endParaRPr lang="en-US" dirty="0">
              <a:solidFill>
                <a:srgbClr val="28DCA1"/>
              </a:solidFill>
              <a:latin typeface="Phosphate Inline"/>
              <a:cs typeface="Phosphate Inline"/>
            </a:endParaRPr>
          </a:p>
        </p:txBody>
      </p:sp>
      <p:sp>
        <p:nvSpPr>
          <p:cNvPr id="9" name="TextBox 8"/>
          <p:cNvSpPr txBox="1"/>
          <p:nvPr/>
        </p:nvSpPr>
        <p:spPr>
          <a:xfrm>
            <a:off x="396496" y="1417637"/>
            <a:ext cx="8656035" cy="646331"/>
          </a:xfrm>
          <a:prstGeom prst="rect">
            <a:avLst/>
          </a:prstGeom>
          <a:noFill/>
        </p:spPr>
        <p:txBody>
          <a:bodyPr wrap="none" rtlCol="0">
            <a:spAutoFit/>
          </a:bodyPr>
          <a:lstStyle/>
          <a:p>
            <a:r>
              <a:rPr lang="en-US" dirty="0" smtClean="0"/>
              <a:t>Collins, A. (2014, July 22). How playing an instrument benefits your brain [video file].</a:t>
            </a:r>
            <a:br>
              <a:rPr lang="en-US" dirty="0" smtClean="0"/>
            </a:br>
            <a:r>
              <a:rPr lang="en-US" dirty="0" smtClean="0"/>
              <a:t>	Retrieved from https://</a:t>
            </a:r>
            <a:r>
              <a:rPr lang="en-US" dirty="0" err="1" smtClean="0"/>
              <a:t>www.youtube.com/watch?v</a:t>
            </a:r>
            <a:r>
              <a:rPr lang="en-US" dirty="0" smtClean="0"/>
              <a:t>=R0JKCYZ8hng </a:t>
            </a:r>
            <a:endParaRPr lang="en-US" dirty="0"/>
          </a:p>
        </p:txBody>
      </p:sp>
      <p:sp>
        <p:nvSpPr>
          <p:cNvPr id="10" name="TextBox 9"/>
          <p:cNvSpPr txBox="1"/>
          <p:nvPr/>
        </p:nvSpPr>
        <p:spPr>
          <a:xfrm>
            <a:off x="454631" y="4096434"/>
            <a:ext cx="8600469" cy="646331"/>
          </a:xfrm>
          <a:prstGeom prst="rect">
            <a:avLst/>
          </a:prstGeom>
          <a:noFill/>
        </p:spPr>
        <p:txBody>
          <a:bodyPr wrap="none" rtlCol="0">
            <a:spAutoFit/>
          </a:bodyPr>
          <a:lstStyle/>
          <a:p>
            <a:r>
              <a:rPr lang="en-US" dirty="0" smtClean="0"/>
              <a:t>Landau, E. (2016, February 2). This is your brain on music [video file]. </a:t>
            </a:r>
            <a:br>
              <a:rPr lang="en-US" dirty="0" smtClean="0"/>
            </a:br>
            <a:r>
              <a:rPr lang="en-US" dirty="0" smtClean="0"/>
              <a:t>	Retrieved from http://www.cnn.com/2013/04/15/health/brain-music-research/#</a:t>
            </a:r>
            <a:endParaRPr lang="en-US" dirty="0"/>
          </a:p>
        </p:txBody>
      </p:sp>
      <p:sp>
        <p:nvSpPr>
          <p:cNvPr id="11" name="TextBox 10"/>
          <p:cNvSpPr txBox="1"/>
          <p:nvPr/>
        </p:nvSpPr>
        <p:spPr>
          <a:xfrm>
            <a:off x="396496" y="3447365"/>
            <a:ext cx="7892981" cy="646331"/>
          </a:xfrm>
          <a:prstGeom prst="rect">
            <a:avLst/>
          </a:prstGeom>
          <a:noFill/>
        </p:spPr>
        <p:txBody>
          <a:bodyPr wrap="none" rtlCol="0">
            <a:spAutoFit/>
          </a:bodyPr>
          <a:lstStyle/>
          <a:p>
            <a:r>
              <a:rPr lang="en-US" dirty="0" err="1" smtClean="0"/>
              <a:t>Ilari</a:t>
            </a:r>
            <a:r>
              <a:rPr lang="en-US" dirty="0" smtClean="0"/>
              <a:t>, B. (2013, March 14). Music &amp; the young brain [video file]. Retrieved from</a:t>
            </a:r>
          </a:p>
          <a:p>
            <a:r>
              <a:rPr lang="en-US" dirty="0" smtClean="0"/>
              <a:t>	https://</a:t>
            </a:r>
            <a:r>
              <a:rPr lang="en-US" dirty="0" err="1" smtClean="0"/>
              <a:t>www.youtube.com/watch?v</a:t>
            </a:r>
            <a:r>
              <a:rPr lang="en-US" dirty="0" smtClean="0"/>
              <a:t>=eLQbqXJF-2M</a:t>
            </a:r>
            <a:endParaRPr lang="en-US" dirty="0"/>
          </a:p>
        </p:txBody>
      </p:sp>
      <p:sp>
        <p:nvSpPr>
          <p:cNvPr id="12" name="TextBox 11"/>
          <p:cNvSpPr txBox="1"/>
          <p:nvPr/>
        </p:nvSpPr>
        <p:spPr>
          <a:xfrm>
            <a:off x="454631" y="4742765"/>
            <a:ext cx="8524326" cy="646331"/>
          </a:xfrm>
          <a:prstGeom prst="rect">
            <a:avLst/>
          </a:prstGeom>
          <a:noFill/>
        </p:spPr>
        <p:txBody>
          <a:bodyPr wrap="none" rtlCol="0">
            <a:spAutoFit/>
          </a:bodyPr>
          <a:lstStyle/>
          <a:p>
            <a:r>
              <a:rPr lang="en-US" dirty="0"/>
              <a:t>Thompson, W. F. (2009). </a:t>
            </a:r>
            <a:r>
              <a:rPr lang="en-US" i="1" dirty="0"/>
              <a:t>Music, thought and feeling: Understanding the psychology</a:t>
            </a:r>
            <a:r>
              <a:rPr lang="en-US" i="1" dirty="0" smtClean="0"/>
              <a:t> </a:t>
            </a:r>
          </a:p>
          <a:p>
            <a:r>
              <a:rPr lang="en-US" i="1" dirty="0" smtClean="0"/>
              <a:t>	of music. </a:t>
            </a:r>
            <a:r>
              <a:rPr lang="en-US" i="1" dirty="0"/>
              <a:t>New York: Oxford</a:t>
            </a:r>
            <a:r>
              <a:rPr lang="en-US" i="1" dirty="0" smtClean="0"/>
              <a: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Contents</a:t>
            </a:r>
            <a:endParaRPr lang="en-US" dirty="0"/>
          </a:p>
        </p:txBody>
      </p:sp>
      <p:pic>
        <p:nvPicPr>
          <p:cNvPr id="11" name="Picture 10" descr="Play_button_next_stop_music_pause.png">
            <a:hlinkClick r:id="rId2" action="ppaction://hlinksldjump" highlightClick="1">
              <a:snd r:embed="rId3" name="Drum" builtIn="1"/>
            </a:hlinkClick>
          </p:cNvPr>
          <p:cNvPicPr>
            <a:picLocks noChangeAspect="1"/>
          </p:cNvPicPr>
          <p:nvPr/>
        </p:nvPicPr>
        <p:blipFill>
          <a:blip r:embed="rId4"/>
          <a:stretch>
            <a:fillRect/>
          </a:stretch>
        </p:blipFill>
        <p:spPr>
          <a:xfrm>
            <a:off x="1066800" y="1840467"/>
            <a:ext cx="1100503" cy="1100503"/>
          </a:xfrm>
          <a:prstGeom prst="rect">
            <a:avLst/>
          </a:prstGeom>
        </p:spPr>
      </p:pic>
      <p:pic>
        <p:nvPicPr>
          <p:cNvPr id="12" name="Picture 11" descr="Play_button_next_stop_music_pause.png">
            <a:hlinkClick r:id="rId5" action="ppaction://hlinksldjump">
              <a:snd r:embed="rId3" name="Drum" builtIn="1"/>
            </a:hlinkClick>
          </p:cNvPr>
          <p:cNvPicPr>
            <a:picLocks noChangeAspect="1"/>
          </p:cNvPicPr>
          <p:nvPr/>
        </p:nvPicPr>
        <p:blipFill>
          <a:blip r:embed="rId4"/>
          <a:stretch>
            <a:fillRect/>
          </a:stretch>
        </p:blipFill>
        <p:spPr>
          <a:xfrm>
            <a:off x="1066800" y="3135868"/>
            <a:ext cx="1100503" cy="1100503"/>
          </a:xfrm>
          <a:prstGeom prst="rect">
            <a:avLst/>
          </a:prstGeom>
        </p:spPr>
      </p:pic>
      <p:pic>
        <p:nvPicPr>
          <p:cNvPr id="13" name="Picture 12" descr="Play_button_next_stop_music_pause.png">
            <a:hlinkClick r:id="rId6" action="ppaction://hlinksldjump">
              <a:snd r:embed="rId3" name="Drum" builtIn="1"/>
            </a:hlinkClick>
          </p:cNvPr>
          <p:cNvPicPr>
            <a:picLocks noChangeAspect="1"/>
          </p:cNvPicPr>
          <p:nvPr/>
        </p:nvPicPr>
        <p:blipFill>
          <a:blip r:embed="rId4"/>
          <a:stretch>
            <a:fillRect/>
          </a:stretch>
        </p:blipFill>
        <p:spPr>
          <a:xfrm>
            <a:off x="1066800" y="4448118"/>
            <a:ext cx="1100503" cy="1100503"/>
          </a:xfrm>
          <a:prstGeom prst="rect">
            <a:avLst/>
          </a:prstGeom>
        </p:spPr>
      </p:pic>
      <p:pic>
        <p:nvPicPr>
          <p:cNvPr id="14" name="Picture 13" descr="Play_button_next_stop_music_pause.png">
            <a:hlinkClick r:id="rId7" action="ppaction://hlinksldjump">
              <a:snd r:embed="rId3" name="Drum" builtIn="1"/>
            </a:hlinkClick>
          </p:cNvPr>
          <p:cNvPicPr>
            <a:picLocks noChangeAspect="1"/>
          </p:cNvPicPr>
          <p:nvPr/>
        </p:nvPicPr>
        <p:blipFill>
          <a:blip r:embed="rId4"/>
          <a:stretch>
            <a:fillRect/>
          </a:stretch>
        </p:blipFill>
        <p:spPr>
          <a:xfrm>
            <a:off x="5029199" y="1840467"/>
            <a:ext cx="1100503" cy="1100503"/>
          </a:xfrm>
          <a:prstGeom prst="rect">
            <a:avLst/>
          </a:prstGeom>
        </p:spPr>
      </p:pic>
      <p:pic>
        <p:nvPicPr>
          <p:cNvPr id="15" name="Picture 14" descr="Play_button_next_stop_music_pause.png">
            <a:hlinkClick r:id="rId8" action="ppaction://hlinksldjump">
              <a:snd r:embed="rId3" name="Drum" builtIn="1"/>
            </a:hlinkClick>
          </p:cNvPr>
          <p:cNvPicPr>
            <a:picLocks noChangeAspect="1"/>
          </p:cNvPicPr>
          <p:nvPr/>
        </p:nvPicPr>
        <p:blipFill>
          <a:blip r:embed="rId4"/>
          <a:stretch>
            <a:fillRect/>
          </a:stretch>
        </p:blipFill>
        <p:spPr>
          <a:xfrm>
            <a:off x="5029199" y="3135868"/>
            <a:ext cx="1100503" cy="1100503"/>
          </a:xfrm>
          <a:prstGeom prst="rect">
            <a:avLst/>
          </a:prstGeom>
        </p:spPr>
      </p:pic>
      <p:pic>
        <p:nvPicPr>
          <p:cNvPr id="16" name="Picture 15" descr="Play_button_next_stop_music_pause.png"/>
          <p:cNvPicPr>
            <a:picLocks noChangeAspect="1"/>
          </p:cNvPicPr>
          <p:nvPr/>
        </p:nvPicPr>
        <p:blipFill>
          <a:blip r:embed="rId4"/>
          <a:stretch>
            <a:fillRect/>
          </a:stretch>
        </p:blipFill>
        <p:spPr>
          <a:xfrm>
            <a:off x="5029199" y="4448118"/>
            <a:ext cx="1100503" cy="1100503"/>
          </a:xfrm>
          <a:prstGeom prst="rect">
            <a:avLst/>
          </a:prstGeom>
        </p:spPr>
      </p:pic>
      <p:sp>
        <p:nvSpPr>
          <p:cNvPr id="17" name="TextBox 16"/>
          <p:cNvSpPr txBox="1"/>
          <p:nvPr/>
        </p:nvSpPr>
        <p:spPr>
          <a:xfrm>
            <a:off x="2369497" y="2221468"/>
            <a:ext cx="1864613" cy="369332"/>
          </a:xfrm>
          <a:prstGeom prst="rect">
            <a:avLst/>
          </a:prstGeom>
          <a:noFill/>
        </p:spPr>
        <p:txBody>
          <a:bodyPr wrap="square" rtlCol="0">
            <a:spAutoFit/>
          </a:bodyPr>
          <a:lstStyle/>
          <a:p>
            <a:r>
              <a:rPr lang="en-US" dirty="0" smtClean="0"/>
              <a:t>About the Guide</a:t>
            </a:r>
            <a:endParaRPr lang="en-US" dirty="0"/>
          </a:p>
        </p:txBody>
      </p:sp>
      <p:sp>
        <p:nvSpPr>
          <p:cNvPr id="18" name="TextBox 17"/>
          <p:cNvSpPr txBox="1"/>
          <p:nvPr/>
        </p:nvSpPr>
        <p:spPr>
          <a:xfrm>
            <a:off x="2167303" y="3505200"/>
            <a:ext cx="2659702" cy="369332"/>
          </a:xfrm>
          <a:prstGeom prst="rect">
            <a:avLst/>
          </a:prstGeom>
          <a:noFill/>
        </p:spPr>
        <p:txBody>
          <a:bodyPr wrap="square" rtlCol="0">
            <a:spAutoFit/>
          </a:bodyPr>
          <a:lstStyle/>
          <a:p>
            <a:r>
              <a:rPr lang="en-US" dirty="0" smtClean="0"/>
              <a:t>Music Potential</a:t>
            </a:r>
            <a:endParaRPr lang="en-US" dirty="0"/>
          </a:p>
        </p:txBody>
      </p:sp>
      <p:sp>
        <p:nvSpPr>
          <p:cNvPr id="19" name="TextBox 18"/>
          <p:cNvSpPr txBox="1"/>
          <p:nvPr/>
        </p:nvSpPr>
        <p:spPr>
          <a:xfrm>
            <a:off x="6129702" y="2221468"/>
            <a:ext cx="2895599" cy="369332"/>
          </a:xfrm>
          <a:prstGeom prst="rect">
            <a:avLst/>
          </a:prstGeom>
          <a:noFill/>
        </p:spPr>
        <p:txBody>
          <a:bodyPr wrap="square" rtlCol="0">
            <a:spAutoFit/>
          </a:bodyPr>
          <a:lstStyle/>
          <a:p>
            <a:r>
              <a:rPr lang="en-US" dirty="0" smtClean="0"/>
              <a:t>Developing Musicianship</a:t>
            </a:r>
            <a:endParaRPr lang="en-US" dirty="0"/>
          </a:p>
        </p:txBody>
      </p:sp>
      <p:sp>
        <p:nvSpPr>
          <p:cNvPr id="20" name="TextBox 19"/>
          <p:cNvSpPr txBox="1"/>
          <p:nvPr/>
        </p:nvSpPr>
        <p:spPr>
          <a:xfrm>
            <a:off x="6129702" y="3505200"/>
            <a:ext cx="2672526" cy="369332"/>
          </a:xfrm>
          <a:prstGeom prst="rect">
            <a:avLst/>
          </a:prstGeom>
          <a:noFill/>
        </p:spPr>
        <p:txBody>
          <a:bodyPr wrap="square" rtlCol="0">
            <a:spAutoFit/>
          </a:bodyPr>
          <a:lstStyle/>
          <a:p>
            <a:r>
              <a:rPr lang="en-US" dirty="0" smtClean="0"/>
              <a:t>Strategies and Resources</a:t>
            </a:r>
            <a:endParaRPr lang="en-US" dirty="0"/>
          </a:p>
        </p:txBody>
      </p:sp>
      <p:sp>
        <p:nvSpPr>
          <p:cNvPr id="21" name="TextBox 20"/>
          <p:cNvSpPr txBox="1"/>
          <p:nvPr/>
        </p:nvSpPr>
        <p:spPr>
          <a:xfrm>
            <a:off x="2167303" y="4771283"/>
            <a:ext cx="2672526" cy="646331"/>
          </a:xfrm>
          <a:prstGeom prst="rect">
            <a:avLst/>
          </a:prstGeom>
          <a:noFill/>
        </p:spPr>
        <p:txBody>
          <a:bodyPr wrap="square" rtlCol="0">
            <a:spAutoFit/>
          </a:bodyPr>
          <a:lstStyle/>
          <a:p>
            <a:r>
              <a:rPr lang="en-US" dirty="0" smtClean="0"/>
              <a:t>How Children Learn Music</a:t>
            </a:r>
            <a:endParaRPr lang="en-US" dirty="0"/>
          </a:p>
        </p:txBody>
      </p:sp>
      <p:sp>
        <p:nvSpPr>
          <p:cNvPr id="22" name="TextBox 21"/>
          <p:cNvSpPr txBox="1"/>
          <p:nvPr/>
        </p:nvSpPr>
        <p:spPr>
          <a:xfrm>
            <a:off x="6129702" y="4800600"/>
            <a:ext cx="2313454" cy="369332"/>
          </a:xfrm>
          <a:prstGeom prst="rect">
            <a:avLst/>
          </a:prstGeom>
          <a:noFill/>
        </p:spPr>
        <p:txBody>
          <a:bodyPr wrap="square" rtlCol="0">
            <a:spAutoFit/>
          </a:bodyPr>
          <a:lstStyle/>
          <a:p>
            <a:r>
              <a:rPr lang="en-US" dirty="0" smtClean="0"/>
              <a:t>Credits and Citations</a:t>
            </a:r>
            <a:endParaRPr lang="en-US" dirty="0"/>
          </a:p>
        </p:txBody>
      </p:sp>
      <p:sp>
        <p:nvSpPr>
          <p:cNvPr id="23" name="TextBox 22"/>
          <p:cNvSpPr txBox="1"/>
          <p:nvPr/>
        </p:nvSpPr>
        <p:spPr>
          <a:xfrm>
            <a:off x="3061124" y="1048306"/>
            <a:ext cx="3326552" cy="369332"/>
          </a:xfrm>
          <a:prstGeom prst="rect">
            <a:avLst/>
          </a:prstGeom>
          <a:noFill/>
        </p:spPr>
        <p:txBody>
          <a:bodyPr wrap="none" rtlCol="0">
            <a:spAutoFit/>
          </a:bodyPr>
          <a:lstStyle/>
          <a:p>
            <a:r>
              <a:rPr lang="en-US" i="1" dirty="0" smtClean="0">
                <a:solidFill>
                  <a:srgbClr val="28DCA1"/>
                </a:solidFill>
              </a:rPr>
              <a:t>Click the arrow to go to section</a:t>
            </a:r>
            <a:endParaRPr lang="en-US" i="1" dirty="0">
              <a:solidFill>
                <a:srgbClr val="28DCA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28DCA1"/>
                </a:solidFill>
                <a:latin typeface="Phosphate Inline"/>
                <a:cs typeface="Phosphate Inline"/>
              </a:rPr>
              <a:t>About the Guide</a:t>
            </a:r>
            <a:endParaRPr lang="en-US" sz="5400" dirty="0">
              <a:solidFill>
                <a:srgbClr val="28DCA1"/>
              </a:solidFill>
              <a:latin typeface="Phosphate Inline"/>
              <a:cs typeface="Phosphate Inline"/>
            </a:endParaRPr>
          </a:p>
        </p:txBody>
      </p:sp>
      <p:sp>
        <p:nvSpPr>
          <p:cNvPr id="3" name="Content Placeholder 2"/>
          <p:cNvSpPr>
            <a:spLocks noGrp="1"/>
          </p:cNvSpPr>
          <p:nvPr>
            <p:ph idx="1"/>
          </p:nvPr>
        </p:nvSpPr>
        <p:spPr/>
        <p:txBody>
          <a:bodyPr>
            <a:normAutofit lnSpcReduction="10000"/>
          </a:bodyPr>
          <a:lstStyle/>
          <a:p>
            <a:pPr>
              <a:buNone/>
            </a:pPr>
            <a:r>
              <a:rPr lang="en-US" dirty="0" smtClean="0"/>
              <a:t>The purpose of this guide is to inform parents on their child’s potential to learn music, the neuroscience that explains this potential and its benefits across the wider curriculum, and the development of student musicianship.</a:t>
            </a:r>
          </a:p>
          <a:p>
            <a:pPr>
              <a:buNone/>
            </a:pPr>
            <a:r>
              <a:rPr lang="en-US" dirty="0" smtClean="0"/>
              <a:t>I will discuss these topics under the lens of my K-6 general and vocal music program; therefore, only these ages will be discussed.</a:t>
            </a:r>
          </a:p>
          <a:p>
            <a:pPr>
              <a:buNone/>
            </a:pPr>
            <a:r>
              <a:rPr lang="en-US" dirty="0" smtClean="0"/>
              <a:t>At any time, you may click the grand piano in the right-hand corner to be taken back to the table of contents. </a:t>
            </a:r>
          </a:p>
        </p:txBody>
      </p:sp>
      <p:pic>
        <p:nvPicPr>
          <p:cNvPr id="4" name="Picture 3" descr="002159-glossy-black-3d-button-icon-media-music-piano2-sc52.png">
            <a:hlinkClick r:id="rId2" action="ppaction://hlinksldjump">
              <a:snd r:embed="rId3" name="Vibro Up" builtIn="1"/>
            </a:hlinkClick>
          </p:cNvPr>
          <p:cNvPicPr>
            <a:picLocks noChangeAspect="1"/>
          </p:cNvPicPr>
          <p:nvPr/>
        </p:nvPicPr>
        <p:blipFill>
          <a:blip r:embed="rId4"/>
          <a:stretch>
            <a:fillRect/>
          </a:stretch>
        </p:blipFill>
        <p:spPr>
          <a:xfrm>
            <a:off x="8318500" y="5638800"/>
            <a:ext cx="736600" cy="736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3840480" cy="838200"/>
          </a:xfrm>
        </p:spPr>
        <p:txBody>
          <a:bodyPr>
            <a:noAutofit/>
          </a:bodyPr>
          <a:lstStyle/>
          <a:p>
            <a:r>
              <a:rPr lang="en-US" sz="3600" dirty="0" smtClean="0">
                <a:solidFill>
                  <a:srgbClr val="28DCA1"/>
                </a:solidFill>
                <a:latin typeface="Phosphate Inline"/>
                <a:cs typeface="Phosphate Inline"/>
              </a:rPr>
              <a:t>Music Potential</a:t>
            </a:r>
            <a:endParaRPr lang="en-US" sz="3600" dirty="0">
              <a:solidFill>
                <a:srgbClr val="28DCA1"/>
              </a:solidFill>
              <a:latin typeface="Phosphate Inline"/>
              <a:cs typeface="Phosphate Inline"/>
            </a:endParaRPr>
          </a:p>
        </p:txBody>
      </p:sp>
      <p:pic>
        <p:nvPicPr>
          <p:cNvPr id="7" name="Picture Placeholder 6" descr="multiple_intelligences.jpg"/>
          <p:cNvPicPr>
            <a:picLocks noGrp="1" noChangeAspect="1"/>
          </p:cNvPicPr>
          <p:nvPr>
            <p:ph type="pic" idx="1"/>
          </p:nvPr>
        </p:nvPicPr>
        <p:blipFill>
          <a:blip r:embed="rId2"/>
          <a:srcRect t="-20008" b="-20008"/>
          <a:stretch>
            <a:fillRect/>
          </a:stretch>
        </p:blipFill>
        <p:spPr>
          <a:xfrm>
            <a:off x="4572000" y="0"/>
            <a:ext cx="3840480" cy="5376672"/>
          </a:xfrm>
        </p:spPr>
      </p:pic>
      <p:sp>
        <p:nvSpPr>
          <p:cNvPr id="6" name="Text Placeholder 5"/>
          <p:cNvSpPr>
            <a:spLocks noGrp="1"/>
          </p:cNvSpPr>
          <p:nvPr>
            <p:ph type="body" sz="half" idx="2"/>
          </p:nvPr>
        </p:nvSpPr>
        <p:spPr>
          <a:xfrm>
            <a:off x="457200" y="1219200"/>
            <a:ext cx="3840480" cy="4800600"/>
          </a:xfrm>
        </p:spPr>
        <p:txBody>
          <a:bodyPr>
            <a:normAutofit/>
          </a:bodyPr>
          <a:lstStyle/>
          <a:p>
            <a:pPr algn="l"/>
            <a:r>
              <a:rPr lang="en-US" dirty="0" smtClean="0"/>
              <a:t>All children have the potential to learn music. Musical </a:t>
            </a:r>
            <a:r>
              <a:rPr lang="en-US" dirty="0" smtClean="0"/>
              <a:t>i</a:t>
            </a:r>
            <a:r>
              <a:rPr lang="en-US" dirty="0" smtClean="0"/>
              <a:t>ntelligence is part of the seven multiple intelligences identified by Dr. Howard Gardener, a celebrated past professor of education at Harvard University. The musical intelligence, according to Gardener, is “the ability to produce and appreciate rhythm, pitch, and timber” (Northern Illinois University, 2015, </a:t>
            </a:r>
            <a:r>
              <a:rPr lang="en-US" dirty="0" err="1" smtClean="0"/>
              <a:t>p</a:t>
            </a:r>
            <a:r>
              <a:rPr lang="en-US" dirty="0" smtClean="0"/>
              <a:t>. 1). People have different strengths and preferences of intelligences, but the </a:t>
            </a:r>
            <a:r>
              <a:rPr lang="en-US" i="1" dirty="0" smtClean="0"/>
              <a:t>potential</a:t>
            </a:r>
            <a:r>
              <a:rPr lang="en-US" dirty="0" smtClean="0"/>
              <a:t> for each to develop through experience and instruction is ever-present. </a:t>
            </a:r>
            <a:endParaRPr lang="en-US" dirty="0"/>
          </a:p>
        </p:txBody>
      </p:sp>
      <p:sp>
        <p:nvSpPr>
          <p:cNvPr id="8" name="TextBox 7"/>
          <p:cNvSpPr txBox="1"/>
          <p:nvPr/>
        </p:nvSpPr>
        <p:spPr>
          <a:xfrm>
            <a:off x="4572000" y="4819471"/>
            <a:ext cx="4206394" cy="1200329"/>
          </a:xfrm>
          <a:prstGeom prst="rect">
            <a:avLst/>
          </a:prstGeom>
          <a:noFill/>
        </p:spPr>
        <p:txBody>
          <a:bodyPr wrap="square" rtlCol="0">
            <a:spAutoFit/>
          </a:bodyPr>
          <a:lstStyle/>
          <a:p>
            <a:r>
              <a:rPr lang="en-US" dirty="0" smtClean="0"/>
              <a:t>As a music teacher, it is my job to develop your child’s musical intelligence to the fullest potential of their individual ability and aptitude. </a:t>
            </a:r>
            <a:endParaRPr lang="en-US" dirty="0"/>
          </a:p>
        </p:txBody>
      </p:sp>
      <p:pic>
        <p:nvPicPr>
          <p:cNvPr id="9" name="Picture 8" descr="002159-glossy-black-3d-button-icon-media-music-piano2-sc52.png">
            <a:hlinkClick r:id="rId3" action="ppaction://hlinksldjump">
              <a:snd r:embed="rId4" name="Vibro Up" builtIn="1"/>
            </a:hlinkClick>
          </p:cNvPr>
          <p:cNvPicPr>
            <a:picLocks noChangeAspect="1"/>
          </p:cNvPicPr>
          <p:nvPr/>
        </p:nvPicPr>
        <p:blipFill>
          <a:blip r:embed="rId5"/>
          <a:stretch>
            <a:fillRect/>
          </a:stretch>
        </p:blipFill>
        <p:spPr>
          <a:xfrm>
            <a:off x="8318500" y="5651500"/>
            <a:ext cx="736600" cy="736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600" dirty="0" smtClean="0">
                <a:solidFill>
                  <a:srgbClr val="28DCA1"/>
                </a:solidFill>
                <a:latin typeface="Phosphate Inline"/>
                <a:cs typeface="Phosphate Inline"/>
              </a:rPr>
              <a:t>How Children Learn Music</a:t>
            </a:r>
            <a:endParaRPr lang="en-US" sz="3600" dirty="0">
              <a:solidFill>
                <a:srgbClr val="28DCA1"/>
              </a:solidFill>
              <a:latin typeface="Phosphate Inline"/>
              <a:cs typeface="Phosphate Inline"/>
            </a:endParaRPr>
          </a:p>
        </p:txBody>
      </p:sp>
      <p:pic>
        <p:nvPicPr>
          <p:cNvPr id="9" name="Picture Placeholder 8" descr="toddler_music_site_117_w640.jpg"/>
          <p:cNvPicPr>
            <a:picLocks noGrp="1" noChangeAspect="1"/>
          </p:cNvPicPr>
          <p:nvPr>
            <p:ph type="pic" idx="1"/>
          </p:nvPr>
        </p:nvPicPr>
        <p:blipFill>
          <a:blip r:embed="rId3"/>
          <a:srcRect t="-43344" b="-43344"/>
          <a:stretch>
            <a:fillRect/>
          </a:stretch>
        </p:blipFill>
        <p:spPr>
          <a:xfrm>
            <a:off x="4846320" y="1905000"/>
            <a:ext cx="3840480" cy="5376672"/>
          </a:xfrm>
        </p:spPr>
      </p:pic>
      <p:sp>
        <p:nvSpPr>
          <p:cNvPr id="8" name="Text Placeholder 7"/>
          <p:cNvSpPr>
            <a:spLocks noGrp="1"/>
          </p:cNvSpPr>
          <p:nvPr>
            <p:ph type="body" sz="half" idx="2"/>
          </p:nvPr>
        </p:nvSpPr>
        <p:spPr>
          <a:xfrm>
            <a:off x="457200" y="1600200"/>
            <a:ext cx="3840480" cy="4572000"/>
          </a:xfrm>
        </p:spPr>
        <p:txBody>
          <a:bodyPr>
            <a:normAutofit fontScale="92500"/>
          </a:bodyPr>
          <a:lstStyle/>
          <a:p>
            <a:pPr algn="l"/>
            <a:r>
              <a:rPr lang="en-US" dirty="0" smtClean="0"/>
              <a:t>As stated in the previous slide, all children are born with a certain degree of musical aptitude.  Beatriz </a:t>
            </a:r>
            <a:r>
              <a:rPr lang="en-US" dirty="0" err="1" smtClean="0"/>
              <a:t>Ilari</a:t>
            </a:r>
            <a:r>
              <a:rPr lang="en-US" dirty="0" smtClean="0"/>
              <a:t>, an Assistant Professor of Music Education at USC, takes this further.  “We start off as sophisticated musical beings,” she says in her 2013 </a:t>
            </a:r>
            <a:r>
              <a:rPr lang="en-US" dirty="0" err="1" smtClean="0"/>
              <a:t>TedTalk</a:t>
            </a:r>
            <a:r>
              <a:rPr lang="en-US" dirty="0" smtClean="0"/>
              <a:t> video. “Babies come into this world well-equipped to listen to a wide range of musical sounds” (</a:t>
            </a:r>
            <a:r>
              <a:rPr lang="en-US" dirty="0" err="1" smtClean="0"/>
              <a:t>Ilari</a:t>
            </a:r>
            <a:r>
              <a:rPr lang="en-US" dirty="0" smtClean="0"/>
              <a:t>, 2013). Through playing musical games, singing tunes, and listening to music learned from a wide range of contexts, children are practicing and developing musical skills without even knowing it.</a:t>
            </a:r>
            <a:endParaRPr lang="en-US" dirty="0"/>
          </a:p>
        </p:txBody>
      </p:sp>
      <p:sp>
        <p:nvSpPr>
          <p:cNvPr id="11" name="TextBox 10"/>
          <p:cNvSpPr txBox="1"/>
          <p:nvPr/>
        </p:nvSpPr>
        <p:spPr>
          <a:xfrm>
            <a:off x="4572000" y="685800"/>
            <a:ext cx="4572000" cy="2308324"/>
          </a:xfrm>
          <a:prstGeom prst="rect">
            <a:avLst/>
          </a:prstGeom>
          <a:noFill/>
        </p:spPr>
        <p:txBody>
          <a:bodyPr wrap="square" rtlCol="0">
            <a:spAutoFit/>
          </a:bodyPr>
          <a:lstStyle/>
          <a:p>
            <a:r>
              <a:rPr lang="en-US" dirty="0" smtClean="0"/>
              <a:t>Children have musical experiences at home, at school, in the community, and through media. By the time they are in 5th-6</a:t>
            </a:r>
            <a:r>
              <a:rPr lang="en-US" baseline="30000" dirty="0" smtClean="0"/>
              <a:t>th</a:t>
            </a:r>
            <a:r>
              <a:rPr lang="en-US" dirty="0" smtClean="0"/>
              <a:t> grade, whether they had formal music training or not, they are competent music listeners, often identifying themselves and others around them by the kind of music they listen to (</a:t>
            </a:r>
            <a:r>
              <a:rPr lang="en-US" dirty="0" err="1" smtClean="0"/>
              <a:t>Ilari</a:t>
            </a:r>
            <a:r>
              <a:rPr lang="en-US" dirty="0" smtClean="0"/>
              <a:t>, 2013).</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533400" y="2417782"/>
            <a:ext cx="3581399" cy="4247317"/>
          </a:xfrm>
          <a:prstGeom prst="rect">
            <a:avLst/>
          </a:prstGeom>
          <a:noFill/>
        </p:spPr>
        <p:txBody>
          <a:bodyPr wrap="square" rtlCol="0">
            <a:spAutoFit/>
          </a:bodyPr>
          <a:lstStyle/>
          <a:p>
            <a:r>
              <a:rPr lang="en-US" dirty="0" smtClean="0"/>
              <a:t>This natural music enculturation (music listening) engages many areas of the brain at once.  According to the CNN article, “</a:t>
            </a:r>
            <a:r>
              <a:rPr lang="en-US" i="1" dirty="0" smtClean="0"/>
              <a:t>This is Your Brain on Music</a:t>
            </a:r>
            <a:r>
              <a:rPr lang="en-US" dirty="0" smtClean="0"/>
              <a:t>,” different elements of music listening (lyrics, melody, rhythm) exercise such important centers as the left temporal lobe, right parietal lobe, and the cerebellum (Landau, 2016).  These areas are key in the development of many brain functions—</a:t>
            </a:r>
            <a:r>
              <a:rPr lang="en-US" dirty="0" smtClean="0"/>
              <a:t>auditory, movement, attention, planning, and memory.</a:t>
            </a:r>
            <a:endParaRPr lang="en-US" dirty="0"/>
          </a:p>
        </p:txBody>
      </p:sp>
      <p:sp>
        <p:nvSpPr>
          <p:cNvPr id="8" name="TextBox 7"/>
          <p:cNvSpPr txBox="1"/>
          <p:nvPr/>
        </p:nvSpPr>
        <p:spPr>
          <a:xfrm>
            <a:off x="3886200" y="552270"/>
            <a:ext cx="4114799" cy="1077218"/>
          </a:xfrm>
          <a:prstGeom prst="rect">
            <a:avLst/>
          </a:prstGeom>
          <a:noFill/>
        </p:spPr>
        <p:txBody>
          <a:bodyPr wrap="square" rtlCol="0">
            <a:spAutoFit/>
          </a:bodyPr>
          <a:lstStyle/>
          <a:p>
            <a:pPr algn="ctr"/>
            <a:r>
              <a:rPr lang="en-US" sz="3200" dirty="0" smtClean="0">
                <a:solidFill>
                  <a:srgbClr val="28DCA1"/>
                </a:solidFill>
                <a:latin typeface="Phosphate Inline"/>
                <a:cs typeface="Phosphate Inline"/>
              </a:rPr>
              <a:t>How Children Learn Music </a:t>
            </a:r>
            <a:r>
              <a:rPr lang="en-US" sz="2400" dirty="0" smtClean="0">
                <a:solidFill>
                  <a:srgbClr val="28DCA1"/>
                </a:solidFill>
                <a:latin typeface="Phosphate Inline"/>
                <a:cs typeface="Phosphate Inline"/>
              </a:rPr>
              <a:t>(</a:t>
            </a:r>
            <a:r>
              <a:rPr lang="en-US" sz="2400" dirty="0" err="1" smtClean="0">
                <a:solidFill>
                  <a:srgbClr val="28DCA1"/>
                </a:solidFill>
                <a:latin typeface="Phosphate Inline"/>
                <a:cs typeface="Phosphate Inline"/>
              </a:rPr>
              <a:t>con’t</a:t>
            </a:r>
            <a:r>
              <a:rPr lang="en-US" sz="2400" dirty="0" smtClean="0">
                <a:solidFill>
                  <a:srgbClr val="28DCA1"/>
                </a:solidFill>
                <a:latin typeface="Phosphate Inline"/>
                <a:cs typeface="Phosphate Inline"/>
              </a:rPr>
              <a:t>)</a:t>
            </a:r>
            <a:endParaRPr lang="en-US" sz="2400" dirty="0">
              <a:solidFill>
                <a:srgbClr val="28DCA1"/>
              </a:solidFill>
              <a:latin typeface="Phosphate Inline"/>
              <a:cs typeface="Phosphate Inline"/>
            </a:endParaRPr>
          </a:p>
        </p:txBody>
      </p:sp>
      <p:sp>
        <p:nvSpPr>
          <p:cNvPr id="9" name="TextBox 8"/>
          <p:cNvSpPr txBox="1"/>
          <p:nvPr/>
        </p:nvSpPr>
        <p:spPr>
          <a:xfrm>
            <a:off x="4648200" y="1629488"/>
            <a:ext cx="3581399" cy="4801315"/>
          </a:xfrm>
          <a:prstGeom prst="rect">
            <a:avLst/>
          </a:prstGeom>
          <a:noFill/>
        </p:spPr>
        <p:txBody>
          <a:bodyPr wrap="square" rtlCol="0">
            <a:spAutoFit/>
          </a:bodyPr>
          <a:lstStyle/>
          <a:p>
            <a:r>
              <a:rPr lang="en-US" dirty="0" smtClean="0"/>
              <a:t>However, studies show that children who receive </a:t>
            </a:r>
            <a:r>
              <a:rPr lang="en-US" i="1" dirty="0" smtClean="0"/>
              <a:t>formal</a:t>
            </a:r>
            <a:r>
              <a:rPr lang="en-US" dirty="0" smtClean="0"/>
              <a:t> music training can find even further benefits to the abilities and function of the brain.  Neuroscientists who studied the brains of performing musicians saw nearly every area of the brain light up with activity.  Unlike just listening to music, participating in music develops fine motor control skills, linguistic and mathematic centers of the right and left brain, problem solving, social and academic skills, and a host of others (Collins, 2014). So this is where I come in!</a:t>
            </a:r>
            <a:endParaRPr lang="en-US" dirty="0"/>
          </a:p>
        </p:txBody>
      </p:sp>
      <p:pic>
        <p:nvPicPr>
          <p:cNvPr id="10" name="Picture 9" descr="6576841.jpg"/>
          <p:cNvPicPr>
            <a:picLocks noChangeAspect="1"/>
          </p:cNvPicPr>
          <p:nvPr/>
        </p:nvPicPr>
        <p:blipFill>
          <a:blip r:embed="rId3"/>
          <a:stretch>
            <a:fillRect/>
          </a:stretch>
        </p:blipFill>
        <p:spPr>
          <a:xfrm>
            <a:off x="1104899" y="552270"/>
            <a:ext cx="1858079" cy="1865512"/>
          </a:xfrm>
          <a:prstGeom prst="rect">
            <a:avLst/>
          </a:prstGeom>
        </p:spPr>
      </p:pic>
      <p:pic>
        <p:nvPicPr>
          <p:cNvPr id="11" name="Picture 10" descr="002159-glossy-black-3d-button-icon-media-music-piano2-sc52.png">
            <a:hlinkClick r:id="rId4" action="ppaction://hlinksldjump">
              <a:snd r:embed="rId5" name="Vibro Up" builtIn="1"/>
            </a:hlinkClick>
          </p:cNvPr>
          <p:cNvPicPr>
            <a:picLocks noChangeAspect="1"/>
          </p:cNvPicPr>
          <p:nvPr/>
        </p:nvPicPr>
        <p:blipFill>
          <a:blip r:embed="rId6"/>
          <a:stretch>
            <a:fillRect/>
          </a:stretch>
        </p:blipFill>
        <p:spPr>
          <a:xfrm>
            <a:off x="8318500" y="5651500"/>
            <a:ext cx="736600" cy="7366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DCA1"/>
                </a:solidFill>
                <a:latin typeface="Phosphate Inline"/>
                <a:cs typeface="Phosphate Inline"/>
              </a:rPr>
              <a:t>Developing Musicianship</a:t>
            </a:r>
            <a:endParaRPr lang="en-US" dirty="0">
              <a:solidFill>
                <a:srgbClr val="28DCA1"/>
              </a:solidFill>
              <a:latin typeface="Phosphate Inline"/>
              <a:cs typeface="Phosphate Inline"/>
            </a:endParaRPr>
          </a:p>
        </p:txBody>
      </p:sp>
      <p:sp>
        <p:nvSpPr>
          <p:cNvPr id="4" name="TextBox 3"/>
          <p:cNvSpPr txBox="1"/>
          <p:nvPr/>
        </p:nvSpPr>
        <p:spPr>
          <a:xfrm>
            <a:off x="457199" y="1219200"/>
            <a:ext cx="8229601" cy="1477328"/>
          </a:xfrm>
          <a:prstGeom prst="rect">
            <a:avLst/>
          </a:prstGeom>
          <a:noFill/>
        </p:spPr>
        <p:txBody>
          <a:bodyPr wrap="square" rtlCol="0">
            <a:spAutoFit/>
          </a:bodyPr>
          <a:lstStyle/>
          <a:p>
            <a:r>
              <a:rPr lang="en-US" dirty="0" smtClean="0"/>
              <a:t>As a music teacher, it is my job to take all of the available research and theories of music development, and create a curriculum that will not only enhance the music enculturation that happens outside school, but also introduce formal music instruction to my students.  I have broken down my curriculum for you to show how I accomplish this.</a:t>
            </a:r>
            <a:endParaRPr lang="en-US" dirty="0"/>
          </a:p>
        </p:txBody>
      </p:sp>
      <p:sp>
        <p:nvSpPr>
          <p:cNvPr id="5" name="TextBox 4"/>
          <p:cNvSpPr txBox="1"/>
          <p:nvPr/>
        </p:nvSpPr>
        <p:spPr>
          <a:xfrm>
            <a:off x="4267201" y="2696528"/>
            <a:ext cx="4419600" cy="3416320"/>
          </a:xfrm>
          <a:prstGeom prst="rect">
            <a:avLst/>
          </a:prstGeom>
          <a:noFill/>
        </p:spPr>
        <p:txBody>
          <a:bodyPr wrap="square" rtlCol="0">
            <a:spAutoFit/>
          </a:bodyPr>
          <a:lstStyle/>
          <a:p>
            <a:pPr algn="ctr"/>
            <a:r>
              <a:rPr lang="en-US" dirty="0" smtClean="0">
                <a:solidFill>
                  <a:srgbClr val="28DCA1"/>
                </a:solidFill>
                <a:latin typeface="Phosphate Inline"/>
                <a:cs typeface="Phosphate Inline"/>
              </a:rPr>
              <a:t>K/1</a:t>
            </a:r>
          </a:p>
          <a:p>
            <a:r>
              <a:rPr lang="en-US" dirty="0" smtClean="0"/>
              <a:t>These early grades are dedicated to creating good musical experiences, developing the ear through tone matching games, and developing both fine motor control and coordination through movement and physical activity.  </a:t>
            </a:r>
          </a:p>
          <a:p>
            <a:r>
              <a:rPr lang="en-US" dirty="0" smtClean="0"/>
              <a:t>With these grades, I focus primarily on singing and moving to fun, valuable music; matching pitches and rhythms with games; and using instruments to develop beat. </a:t>
            </a:r>
            <a:endParaRPr lang="en-US" dirty="0"/>
          </a:p>
        </p:txBody>
      </p:sp>
      <p:pic>
        <p:nvPicPr>
          <p:cNvPr id="7" name="Picture 6" descr="864254bed2f95d5061af44546915a081.jpg"/>
          <p:cNvPicPr>
            <a:picLocks noChangeAspect="1"/>
          </p:cNvPicPr>
          <p:nvPr/>
        </p:nvPicPr>
        <p:blipFill>
          <a:blip r:embed="rId3"/>
          <a:stretch>
            <a:fillRect/>
          </a:stretch>
        </p:blipFill>
        <p:spPr>
          <a:xfrm>
            <a:off x="457199" y="2971800"/>
            <a:ext cx="3657600" cy="2743200"/>
          </a:xfrm>
          <a:prstGeom prst="rect">
            <a:avLst/>
          </a:prstGeom>
        </p:spPr>
      </p:pic>
      <p:sp>
        <p:nvSpPr>
          <p:cNvPr id="8" name="TextBox 7"/>
          <p:cNvSpPr txBox="1"/>
          <p:nvPr/>
        </p:nvSpPr>
        <p:spPr>
          <a:xfrm>
            <a:off x="457199" y="5453390"/>
            <a:ext cx="3657599" cy="461665"/>
          </a:xfrm>
          <a:prstGeom prst="rect">
            <a:avLst/>
          </a:prstGeom>
          <a:noFill/>
        </p:spPr>
        <p:txBody>
          <a:bodyPr wrap="square" rtlCol="0">
            <a:spAutoFit/>
          </a:bodyPr>
          <a:lstStyle/>
          <a:p>
            <a:r>
              <a:rPr lang="en-US" sz="1200" i="1" dirty="0" smtClean="0"/>
              <a:t>Lummi sticks are a fun way for my students to keep a steady beat and match rhythms!</a:t>
            </a:r>
            <a:endParaRPr lang="en-US" sz="1200"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457200" y="381000"/>
            <a:ext cx="3886200" cy="5909311"/>
          </a:xfrm>
          <a:prstGeom prst="rect">
            <a:avLst/>
          </a:prstGeom>
        </p:spPr>
        <p:txBody>
          <a:bodyPr wrap="square">
            <a:spAutoFit/>
          </a:bodyPr>
          <a:lstStyle/>
          <a:p>
            <a:pPr algn="ctr"/>
            <a:r>
              <a:rPr lang="en-US" dirty="0" smtClean="0">
                <a:solidFill>
                  <a:srgbClr val="28DCA1"/>
                </a:solidFill>
                <a:latin typeface="Phosphate Inline"/>
                <a:cs typeface="Phosphate Inline"/>
              </a:rPr>
              <a:t>2/3</a:t>
            </a:r>
          </a:p>
          <a:p>
            <a:r>
              <a:rPr lang="en-US" dirty="0" smtClean="0"/>
              <a:t>With maturation and previous experience, seconds and third graders are ready to experiment with progressively more complex tonal and rhythmic patterns.  They have acquired the physical control needed to play </a:t>
            </a:r>
            <a:r>
              <a:rPr lang="en-US" dirty="0" smtClean="0"/>
              <a:t>melodic instruments, such as the xylophone, which helps their exploration of the musical elements. I </a:t>
            </a:r>
            <a:r>
              <a:rPr lang="en-US" dirty="0" smtClean="0"/>
              <a:t>begin to formally introduce the elements of music that students have been already been </a:t>
            </a:r>
            <a:r>
              <a:rPr lang="en-US" dirty="0" smtClean="0"/>
              <a:t>developing through musical experiences—tempo, dynamics, meter, range, etc.</a:t>
            </a:r>
            <a:r>
              <a:rPr lang="en-US" dirty="0" smtClean="0"/>
              <a:t> I continue to add to </a:t>
            </a:r>
            <a:r>
              <a:rPr lang="en-US" dirty="0" smtClean="0"/>
              <a:t>their musical</a:t>
            </a:r>
            <a:r>
              <a:rPr lang="en-US" dirty="0" smtClean="0"/>
              <a:t> experiences </a:t>
            </a:r>
            <a:r>
              <a:rPr lang="en-US" dirty="0" smtClean="0"/>
              <a:t>by studying</a:t>
            </a:r>
            <a:r>
              <a:rPr lang="en-US" dirty="0" smtClean="0"/>
              <a:t> instruments of the orchestra, expression through body movement, musical creativity/improvisation, and world music </a:t>
            </a:r>
            <a:r>
              <a:rPr lang="en-US" dirty="0" smtClean="0"/>
              <a:t>culture</a:t>
            </a:r>
            <a:r>
              <a:rPr lang="en-US" dirty="0" smtClean="0"/>
              <a:t>. </a:t>
            </a:r>
            <a:r>
              <a:rPr lang="en-US" dirty="0" smtClean="0"/>
              <a:t> </a:t>
            </a:r>
            <a:r>
              <a:rPr lang="en-US" dirty="0" smtClean="0"/>
              <a:t> </a:t>
            </a:r>
            <a:r>
              <a:rPr lang="en-US" dirty="0" smtClean="0"/>
              <a:t> </a:t>
            </a:r>
            <a:endParaRPr lang="en-US" dirty="0"/>
          </a:p>
        </p:txBody>
      </p:sp>
      <p:pic>
        <p:nvPicPr>
          <p:cNvPr id="6" name="Picture 5" descr="Screen Shot 2016-02-14 at 10.25.49 PM.png"/>
          <p:cNvPicPr>
            <a:picLocks noChangeAspect="1"/>
          </p:cNvPicPr>
          <p:nvPr/>
        </p:nvPicPr>
        <p:blipFill>
          <a:blip r:embed="rId3"/>
          <a:stretch>
            <a:fillRect/>
          </a:stretch>
        </p:blipFill>
        <p:spPr>
          <a:xfrm>
            <a:off x="4343400" y="609995"/>
            <a:ext cx="4495800" cy="2772022"/>
          </a:xfrm>
          <a:prstGeom prst="rect">
            <a:avLst/>
          </a:prstGeom>
        </p:spPr>
      </p:pic>
      <p:pic>
        <p:nvPicPr>
          <p:cNvPr id="7" name="Picture 6" descr="Screen Shot 2016-02-14 at 10.25.25 PM.png"/>
          <p:cNvPicPr>
            <a:picLocks noChangeAspect="1"/>
          </p:cNvPicPr>
          <p:nvPr/>
        </p:nvPicPr>
        <p:blipFill>
          <a:blip r:embed="rId4"/>
          <a:stretch>
            <a:fillRect/>
          </a:stretch>
        </p:blipFill>
        <p:spPr>
          <a:xfrm>
            <a:off x="4343400" y="3382017"/>
            <a:ext cx="3505200" cy="2618724"/>
          </a:xfrm>
          <a:prstGeom prst="rect">
            <a:avLst/>
          </a:prstGeom>
        </p:spPr>
      </p:pic>
      <p:sp>
        <p:nvSpPr>
          <p:cNvPr id="8" name="TextBox 7"/>
          <p:cNvSpPr txBox="1"/>
          <p:nvPr/>
        </p:nvSpPr>
        <p:spPr>
          <a:xfrm>
            <a:off x="7848600" y="3962400"/>
            <a:ext cx="1295400" cy="1569660"/>
          </a:xfrm>
          <a:prstGeom prst="rect">
            <a:avLst/>
          </a:prstGeom>
          <a:noFill/>
        </p:spPr>
        <p:txBody>
          <a:bodyPr wrap="square" rtlCol="0">
            <a:spAutoFit/>
          </a:bodyPr>
          <a:lstStyle/>
          <a:p>
            <a:r>
              <a:rPr lang="en-US" sz="1600" i="1" dirty="0" smtClean="0"/>
              <a:t>Some of</a:t>
            </a:r>
            <a:br>
              <a:rPr lang="en-US" sz="1600" i="1" dirty="0" smtClean="0"/>
            </a:br>
            <a:r>
              <a:rPr lang="en-US" sz="1600" i="1" dirty="0" smtClean="0"/>
              <a:t>my students</a:t>
            </a:r>
            <a:br>
              <a:rPr lang="en-US" sz="1600" i="1" dirty="0" smtClean="0"/>
            </a:br>
            <a:r>
              <a:rPr lang="en-US" sz="1600" i="1" dirty="0" smtClean="0"/>
              <a:t>enjoying Irish</a:t>
            </a:r>
            <a:br>
              <a:rPr lang="en-US" sz="1600" i="1" dirty="0" smtClean="0"/>
            </a:br>
            <a:r>
              <a:rPr lang="en-US" sz="1600" i="1" dirty="0" smtClean="0"/>
              <a:t>step-dancing!</a:t>
            </a:r>
            <a:endParaRPr lang="en-US" sz="16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304800" y="381000"/>
            <a:ext cx="4267200" cy="5632312"/>
          </a:xfrm>
          <a:prstGeom prst="rect">
            <a:avLst/>
          </a:prstGeom>
        </p:spPr>
        <p:txBody>
          <a:bodyPr wrap="square">
            <a:spAutoFit/>
          </a:bodyPr>
          <a:lstStyle/>
          <a:p>
            <a:pPr algn="ctr"/>
            <a:r>
              <a:rPr lang="en-US" dirty="0" smtClean="0">
                <a:solidFill>
                  <a:srgbClr val="28DCA1"/>
                </a:solidFill>
                <a:latin typeface="Phosphate Inline"/>
                <a:cs typeface="Phosphate Inline"/>
              </a:rPr>
              <a:t>4/5</a:t>
            </a:r>
            <a:endParaRPr lang="en-US" dirty="0" smtClean="0">
              <a:solidFill>
                <a:srgbClr val="28DCA1"/>
              </a:solidFill>
              <a:latin typeface="Phosphate Inline"/>
              <a:cs typeface="Phosphate Inline"/>
            </a:endParaRPr>
          </a:p>
          <a:p>
            <a:r>
              <a:rPr lang="en-US" dirty="0" smtClean="0"/>
              <a:t>According to Gardener’s theory of multiple intelligences, </a:t>
            </a:r>
            <a:r>
              <a:rPr lang="en-US" dirty="0" smtClean="0"/>
              <a:t>the</a:t>
            </a:r>
            <a:r>
              <a:rPr lang="en-US" dirty="0" smtClean="0"/>
              <a:t> aptitudes settle into what </a:t>
            </a:r>
            <a:r>
              <a:rPr lang="en-US" dirty="0" smtClean="0"/>
              <a:t>they</a:t>
            </a:r>
            <a:r>
              <a:rPr lang="en-US" dirty="0" smtClean="0"/>
              <a:t> will be for the rest of the child’s life around this age group.  Students are more independen</a:t>
            </a:r>
            <a:r>
              <a:rPr lang="en-US" dirty="0" smtClean="0"/>
              <a:t>t, have a more developed sense of self, and are ready for more abstract thinking (as opposed to the concrete thinking of younger ages.) So this is the age where I introduce music notation vocabulary, using the recorder as a tool to teach/reinforce clef, note values, simple time and key signatures, and other aspects of music literacy.  The songs sung in class morph from unison singing to part singing. Music correlates closely with math, social studies, and other subjects to contribute to the overall academic growth of the child.   </a:t>
            </a:r>
            <a:endParaRPr lang="en-US" dirty="0"/>
          </a:p>
        </p:txBody>
      </p:sp>
      <p:sp>
        <p:nvSpPr>
          <p:cNvPr id="3" name="Rectangle 2"/>
          <p:cNvSpPr/>
          <p:nvPr/>
        </p:nvSpPr>
        <p:spPr>
          <a:xfrm>
            <a:off x="4876800" y="381000"/>
            <a:ext cx="3962400" cy="5632312"/>
          </a:xfrm>
          <a:prstGeom prst="rect">
            <a:avLst/>
          </a:prstGeom>
        </p:spPr>
        <p:txBody>
          <a:bodyPr wrap="square">
            <a:spAutoFit/>
          </a:bodyPr>
          <a:lstStyle/>
          <a:p>
            <a:pPr algn="ctr"/>
            <a:r>
              <a:rPr lang="en-US" dirty="0">
                <a:solidFill>
                  <a:srgbClr val="28DCA1"/>
                </a:solidFill>
                <a:latin typeface="Phosphate Inline"/>
                <a:cs typeface="Phosphate Inline"/>
              </a:rPr>
              <a:t>6</a:t>
            </a:r>
            <a:endParaRPr lang="en-US" dirty="0" smtClean="0">
              <a:solidFill>
                <a:srgbClr val="28DCA1"/>
              </a:solidFill>
              <a:latin typeface="Phosphate Inline"/>
              <a:cs typeface="Phosphate Inline"/>
            </a:endParaRPr>
          </a:p>
          <a:p>
            <a:r>
              <a:rPr lang="en-US" dirty="0" smtClean="0"/>
              <a:t>6</a:t>
            </a:r>
            <a:r>
              <a:rPr lang="en-US" baseline="30000" dirty="0" smtClean="0"/>
              <a:t>th</a:t>
            </a:r>
            <a:r>
              <a:rPr lang="en-US" dirty="0" smtClean="0"/>
              <a:t> graders </a:t>
            </a:r>
            <a:r>
              <a:rPr lang="en-US" dirty="0" smtClean="0"/>
              <a:t>continue to develop the music fluency skills of the 4</a:t>
            </a:r>
            <a:r>
              <a:rPr lang="en-US" baseline="30000" dirty="0" smtClean="0"/>
              <a:t>th</a:t>
            </a:r>
            <a:r>
              <a:rPr lang="en-US" dirty="0" smtClean="0"/>
              <a:t> and 5</a:t>
            </a:r>
            <a:r>
              <a:rPr lang="en-US" baseline="30000" dirty="0" smtClean="0"/>
              <a:t>th</a:t>
            </a:r>
            <a:r>
              <a:rPr lang="en-US" dirty="0" smtClean="0"/>
              <a:t> grade recorder program by singing/performing complex rhythmic and harmonic patterns, completing theory worksheets on treble and bass clef pitch reading, composing and performing original compositions, studying music history and key composers, and listening to/analyzing classical musical forms such as sonatas, concertos, and rondos.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4" name="Picture 3" descr="002159-glossy-black-3d-button-icon-media-music-piano2-sc52.png">
            <a:hlinkClick r:id="rId3" action="ppaction://hlinksldjump">
              <a:snd r:embed="rId4" name="Vibro Up" builtIn="1"/>
            </a:hlinkClick>
          </p:cNvPr>
          <p:cNvPicPr>
            <a:picLocks noChangeAspect="1"/>
          </p:cNvPicPr>
          <p:nvPr/>
        </p:nvPicPr>
        <p:blipFill>
          <a:blip r:embed="rId5"/>
          <a:stretch>
            <a:fillRect/>
          </a:stretch>
        </p:blipFill>
        <p:spPr>
          <a:xfrm>
            <a:off x="8318500" y="5651500"/>
            <a:ext cx="736600" cy="736600"/>
          </a:xfrm>
          <a:prstGeom prst="rect">
            <a:avLst/>
          </a:prstGeom>
        </p:spPr>
      </p:pic>
      <p:pic>
        <p:nvPicPr>
          <p:cNvPr id="5" name="Picture 4" descr="271939763.jpg"/>
          <p:cNvPicPr>
            <a:picLocks noChangeAspect="1"/>
          </p:cNvPicPr>
          <p:nvPr/>
        </p:nvPicPr>
        <p:blipFill>
          <a:blip r:embed="rId6"/>
          <a:stretch>
            <a:fillRect/>
          </a:stretch>
        </p:blipFill>
        <p:spPr>
          <a:xfrm>
            <a:off x="4876800" y="4203954"/>
            <a:ext cx="2895600" cy="1917204"/>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te">
  <a:themeElements>
    <a:clrScheme name="Forte">
      <a:dk1>
        <a:srgbClr val="FFFFFF"/>
      </a:dk1>
      <a:lt1>
        <a:srgbClr val="000000"/>
      </a:lt1>
      <a:dk2>
        <a:srgbClr val="292828"/>
      </a:dk2>
      <a:lt2>
        <a:srgbClr val="DEDEDE"/>
      </a:lt2>
      <a:accent1>
        <a:srgbClr val="C70F0C"/>
      </a:accent1>
      <a:accent2>
        <a:srgbClr val="DD6B0D"/>
      </a:accent2>
      <a:accent3>
        <a:srgbClr val="FAA700"/>
      </a:accent3>
      <a:accent4>
        <a:srgbClr val="93E50D"/>
      </a:accent4>
      <a:accent5>
        <a:srgbClr val="17C7BA"/>
      </a:accent5>
      <a:accent6>
        <a:srgbClr val="0A96E4"/>
      </a:accent6>
      <a:hlink>
        <a:srgbClr val="8F3BED"/>
      </a:hlink>
      <a:folHlink>
        <a:srgbClr val="C29EEB"/>
      </a:folHlink>
    </a:clrScheme>
    <a:fontScheme name="Forte">
      <a:majorFont>
        <a:latin typeface="Constantia"/>
        <a:ea typeface=""/>
        <a:cs typeface=""/>
        <a:font script="Jpan" typeface="ＭＳ 明朝"/>
      </a:majorFont>
      <a:minorFont>
        <a:latin typeface="Constantia"/>
        <a:ea typeface=""/>
        <a:cs typeface=""/>
        <a:font script="Jpan" typeface="ＭＳ 明朝"/>
      </a:minorFont>
    </a:fontScheme>
    <a:fmtScheme name="Forte">
      <a:fillStyleLst>
        <a:solidFill>
          <a:schemeClr val="phClr"/>
        </a:solidFill>
        <a:gradFill rotWithShape="1">
          <a:gsLst>
            <a:gs pos="0">
              <a:schemeClr val="phClr">
                <a:tint val="100000"/>
                <a:shade val="80000"/>
                <a:satMod val="150000"/>
                <a:lumMod val="70000"/>
              </a:schemeClr>
            </a:gs>
            <a:gs pos="35000">
              <a:schemeClr val="phClr">
                <a:tint val="100000"/>
                <a:shade val="90000"/>
                <a:satMod val="150000"/>
                <a:lumMod val="80000"/>
              </a:schemeClr>
            </a:gs>
            <a:gs pos="100000">
              <a:schemeClr val="phClr">
                <a:tint val="100000"/>
                <a:satMod val="150000"/>
                <a:lumMod val="110000"/>
              </a:schemeClr>
            </a:gs>
          </a:gsLst>
          <a:lin ang="16200000" scaled="1"/>
        </a:gradFill>
        <a:gradFill rotWithShape="1">
          <a:gsLst>
            <a:gs pos="0">
              <a:schemeClr val="phClr">
                <a:shade val="40000"/>
                <a:satMod val="130000"/>
                <a:lumMod val="80000"/>
              </a:schemeClr>
            </a:gs>
            <a:gs pos="80000">
              <a:schemeClr val="phClr">
                <a:shade val="90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114300" sx="105000" sy="105000" algn="ctr" rotWithShape="0">
              <a:srgbClr val="5F5F5F">
                <a:alpha val="50000"/>
              </a:srgbClr>
            </a:outerShdw>
          </a:effectLst>
          <a:scene3d>
            <a:camera prst="orthographicFront">
              <a:rot lat="0" lon="0" rev="0"/>
            </a:camera>
            <a:lightRig rig="twoPt" dir="tr">
              <a:rot lat="0" lon="0" rev="5400000"/>
            </a:lightRig>
          </a:scene3d>
          <a:sp3d>
            <a:bevelT w="12700" h="25400"/>
          </a:sp3d>
        </a:effectStyle>
        <a:effectStyle>
          <a:effectLst>
            <a:outerShdw blurRad="114300" dist="25400" sx="103000" sy="103000" algn="ctr" rotWithShape="0">
              <a:srgbClr val="4B4B4B">
                <a:alpha val="50000"/>
              </a:srgbClr>
            </a:outerShdw>
            <a:reflection blurRad="38100" stA="80000" endPos="50000" dist="38100" dir="5400000" sy="-100000" rotWithShape="0"/>
          </a:effectLst>
          <a:scene3d>
            <a:camera prst="orthographicFront">
              <a:rot lat="0" lon="0" rev="0"/>
            </a:camera>
            <a:lightRig rig="balanced" dir="t">
              <a:rot lat="0" lon="0" rev="1200000"/>
            </a:lightRig>
          </a:scene3d>
          <a:sp3d>
            <a:bevelT w="127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Forte.thmx</Template>
  <TotalTime>464</TotalTime>
  <Words>1762</Words>
  <Application>Microsoft Macintosh PowerPoint</Application>
  <PresentationFormat>On-screen Show (4:3)</PresentationFormat>
  <Paragraphs>81</Paragraphs>
  <Slides>12</Slides>
  <Notes>5</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Forte</vt:lpstr>
      <vt:lpstr>A Parent’s Guide</vt:lpstr>
      <vt:lpstr>Contents</vt:lpstr>
      <vt:lpstr>About the Guide</vt:lpstr>
      <vt:lpstr>Music Potential</vt:lpstr>
      <vt:lpstr>How Children Learn Music</vt:lpstr>
      <vt:lpstr>Slide 6</vt:lpstr>
      <vt:lpstr>Developing Musicianship</vt:lpstr>
      <vt:lpstr>Slide 8</vt:lpstr>
      <vt:lpstr>Slide 9</vt:lpstr>
      <vt:lpstr>How can parents help?</vt:lpstr>
      <vt:lpstr>Resources</vt:lpstr>
      <vt:lpstr>Citations</vt:lpstr>
    </vt:vector>
  </TitlesOfParts>
  <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Parent’s Guide</dc:title>
  <dc:creator>Lindsey Davis</dc:creator>
  <cp:lastModifiedBy>Lindsey Davis</cp:lastModifiedBy>
  <cp:revision>3</cp:revision>
  <dcterms:created xsi:type="dcterms:W3CDTF">2016-02-14T20:03:35Z</dcterms:created>
  <dcterms:modified xsi:type="dcterms:W3CDTF">2016-02-15T03:48:14Z</dcterms:modified>
</cp:coreProperties>
</file>